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95" r:id="rId5"/>
    <p:sldId id="309" r:id="rId6"/>
    <p:sldId id="296" r:id="rId7"/>
    <p:sldId id="297" r:id="rId8"/>
    <p:sldId id="298" r:id="rId9"/>
    <p:sldId id="299" r:id="rId10"/>
    <p:sldId id="300" r:id="rId11"/>
    <p:sldId id="301" r:id="rId12"/>
    <p:sldId id="303" r:id="rId13"/>
    <p:sldId id="302" r:id="rId14"/>
    <p:sldId id="294" r:id="rId15"/>
    <p:sldId id="283" r:id="rId16"/>
    <p:sldId id="305" r:id="rId17"/>
  </p:sldIdLst>
  <p:sldSz cx="9144000" cy="6858000" type="screen4x3"/>
  <p:notesSz cx="6858000" cy="9144000"/>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FF3300"/>
    <a:srgbClr val="FFFF99"/>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7241"/>
    <p:restoredTop sz="94660"/>
  </p:normalViewPr>
  <p:slideViewPr>
    <p:cSldViewPr showGuides="1">
      <p:cViewPr>
        <p:scale>
          <a:sx n="100" d="100"/>
          <a:sy n="100" d="100"/>
        </p:scale>
        <p:origin x="-1218"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9" name="AutoShape 7"/>
          <p:cNvSpPr>
            <a:spLocks noChangeArrowheads="1"/>
          </p:cNvSpPr>
          <p:nvPr/>
        </p:nvSpPr>
        <p:spPr bwMode="auto">
          <a:xfrm>
            <a:off x="685800" y="2393950"/>
            <a:ext cx="7772400" cy="109538"/>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ln>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70658" name="Rectangle 2"/>
          <p:cNvSpPr>
            <a:spLocks noGrp="1" noChangeArrowheads="1"/>
          </p:cNvSpPr>
          <p:nvPr>
            <p:ph type="ctrTitle"/>
          </p:nvPr>
        </p:nvSpPr>
        <p:spPr>
          <a:xfrm>
            <a:off x="685800" y="990600"/>
            <a:ext cx="7772400" cy="1371600"/>
          </a:xfrm>
        </p:spPr>
        <p:txBody>
          <a:bodyPr/>
          <a:lstStyle>
            <a:lvl1pPr>
              <a:defRPr sz="4000"/>
            </a:lvl1pPr>
          </a:lstStyle>
          <a:p>
            <a:pPr lvl="0"/>
            <a:r>
              <a:rPr lang="zh-CN" altLang="en-US" noProof="0" smtClean="0"/>
              <a:t>单击此处编辑母版标题样式</a:t>
            </a:r>
            <a:endParaRPr lang="zh-CN" altLang="en-US" noProof="0" smtClean="0"/>
          </a:p>
        </p:txBody>
      </p:sp>
      <p:sp>
        <p:nvSpPr>
          <p:cNvPr id="70659" name="Rectangle 3"/>
          <p:cNvSpPr>
            <a:spLocks noGrp="1" noChangeArrowheads="1"/>
          </p:cNvSpPr>
          <p:nvPr>
            <p:ph type="subTitle" idx="1"/>
          </p:nvPr>
        </p:nvSpPr>
        <p:spPr>
          <a:xfrm>
            <a:off x="1447800" y="3429000"/>
            <a:ext cx="7010400" cy="1600200"/>
          </a:xfrm>
        </p:spPr>
        <p:txBody>
          <a:bodyPr/>
          <a:lstStyle>
            <a:lvl1pPr marL="0" indent="0">
              <a:buFont typeface="Wingdings" panose="05000000000000000000" pitchFamily="2" charset="2"/>
              <a:buNone/>
              <a:defRPr sz="2800"/>
            </a:lvl1pPr>
          </a:lstStyle>
          <a:p>
            <a:pPr lvl="0"/>
            <a:r>
              <a:rPr lang="zh-CN" altLang="en-US" noProof="0" smtClean="0"/>
              <a:t>单击此处编辑母版副标题样式</a:t>
            </a:r>
            <a:endParaRPr lang="zh-CN" altLang="en-US" noProof="0" smtClean="0"/>
          </a:p>
        </p:txBody>
      </p:sp>
      <p:sp>
        <p:nvSpPr>
          <p:cNvPr id="10" name="Rectangle 4"/>
          <p:cNvSpPr>
            <a:spLocks noGrp="1" noChangeArrowheads="1"/>
          </p:cNvSpPr>
          <p:nvPr>
            <p:ph type="dt" sz="half" idx="2"/>
          </p:nvPr>
        </p:nvSpPr>
        <p:spPr bwMode="auto">
          <a:xfrm>
            <a:off x="685800" y="6248400"/>
            <a:ext cx="1905000" cy="457200"/>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11" name="Rectangle 5"/>
          <p:cNvSpPr>
            <a:spLocks noGrp="1" noChangeArrowheads="1"/>
          </p:cNvSpPr>
          <p:nvPr>
            <p:ph type="ftr" sz="quarter" idx="3"/>
          </p:nvPr>
        </p:nvSpPr>
        <p:spPr bwMode="auto">
          <a:xfrm>
            <a:off x="3124200" y="6248400"/>
            <a:ext cx="2895600" cy="457200"/>
          </a:xfrm>
          <a:prstGeom prst="rect">
            <a:avLst/>
          </a:prstGeom>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12" name="Rectangle 6"/>
          <p:cNvSpPr>
            <a:spLocks noGrp="1" noChangeArrowheads="1"/>
          </p:cNvSpPr>
          <p:nvPr>
            <p:ph type="sldNum" sz="quarter" idx="4"/>
          </p:nvPr>
        </p:nvSpPr>
        <p:spPr bwMode="auto">
          <a:xfrm>
            <a:off x="6553200" y="6248400"/>
            <a:ext cx="1905000" cy="457200"/>
          </a:xfrm>
          <a:prstGeom prst="rect">
            <a:avLst/>
          </a:prstGeom>
        </p:spPr>
        <p:txBody>
          <a:bodyPr vert="horz" wrap="square" lIns="91440" tIns="45720" rIns="91440" bIns="45720" numCol="1" anchor="t" anchorCtr="0" compatLnSpc="1"/>
          <a:p>
            <a:pPr algn="r">
              <a:buNone/>
            </a:pPr>
            <a:fld id="{9A0DB2DC-4C9A-4742-B13C-FB6460FD3503}" type="slidenum">
              <a:rPr lang="en-US" altLang="zh-CN" dirty="0"/>
            </a:fld>
            <a:endParaRPr lang="en-US" altLang="zh-CN"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Verdana" panose="020B0604030504040204" pitchFamily="34" charset="0"/>
              </a:rPr>
            </a:fld>
            <a:endParaRPr lang="en-US" altLang="zh-CN" dirty="0">
              <a:latin typeface="Verdana" panose="020B060403050404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73838" y="304800"/>
            <a:ext cx="2001837" cy="57150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566738" y="304800"/>
            <a:ext cx="5854700" cy="5715000"/>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Verdana" panose="020B0604030504040204" pitchFamily="34" charset="0"/>
              </a:rPr>
            </a:fld>
            <a:endParaRPr lang="en-US" altLang="zh-CN" dirty="0">
              <a:latin typeface="Verdana" panose="020B060403050404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Verdana" panose="020B0604030504040204" pitchFamily="34" charset="0"/>
              </a:rPr>
            </a:fld>
            <a:endParaRPr lang="en-US" altLang="zh-CN" dirty="0">
              <a:latin typeface="Verdana"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Verdana" panose="020B0604030504040204" pitchFamily="34" charset="0"/>
              </a:rPr>
            </a:fld>
            <a:endParaRPr lang="en-US" altLang="zh-CN" dirty="0">
              <a:latin typeface="Verdana" panose="020B060403050404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en-US" altLang="zh-CN" dirty="0">
                <a:latin typeface="Verdana" panose="020B0604030504040204" pitchFamily="34" charset="0"/>
              </a:rPr>
            </a:fld>
            <a:endParaRPr lang="en-US" altLang="zh-CN" dirty="0">
              <a:latin typeface="Verdana"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lvl="0" eaLnBrk="1" hangingPunct="1">
              <a:buNone/>
            </a:pPr>
            <a:fld id="{9A0DB2DC-4C9A-4742-B13C-FB6460FD3503}" type="slidenum">
              <a:rPr lang="en-US" altLang="zh-CN" dirty="0">
                <a:latin typeface="Verdana" panose="020B0604030504040204" pitchFamily="34" charset="0"/>
              </a:rPr>
            </a:fld>
            <a:endParaRPr lang="en-US" altLang="zh-CN" dirty="0">
              <a:latin typeface="Verdana" panose="020B060403050404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lvl="0" eaLnBrk="1" hangingPunct="1">
              <a:buNone/>
            </a:pPr>
            <a:fld id="{9A0DB2DC-4C9A-4742-B13C-FB6460FD3503}" type="slidenum">
              <a:rPr lang="en-US" altLang="zh-CN" dirty="0">
                <a:latin typeface="Verdana" panose="020B0604030504040204" pitchFamily="34" charset="0"/>
              </a:rPr>
            </a:fld>
            <a:endParaRPr lang="en-US" altLang="zh-CN" dirty="0">
              <a:latin typeface="Verdana"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lvl="0" eaLnBrk="1" hangingPunct="1">
              <a:buNone/>
            </a:pPr>
            <a:fld id="{9A0DB2DC-4C9A-4742-B13C-FB6460FD3503}" type="slidenum">
              <a:rPr lang="en-US" altLang="zh-CN" dirty="0">
                <a:latin typeface="Verdana" panose="020B0604030504040204" pitchFamily="34" charset="0"/>
              </a:rPr>
            </a:fld>
            <a:endParaRPr lang="en-US" altLang="zh-CN" dirty="0">
              <a:latin typeface="Verdana" panose="020B060403050404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en-US" altLang="zh-CN" dirty="0">
                <a:latin typeface="Verdana" panose="020B0604030504040204" pitchFamily="34" charset="0"/>
              </a:rPr>
            </a:fld>
            <a:endParaRPr lang="en-US" altLang="zh-CN" dirty="0">
              <a:latin typeface="Verdana" panose="020B060403050404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panose="05000000000000000000" pitchFamily="2" charset="2"/>
              <a:buNone/>
              <a:defRPr/>
            </a:pPr>
            <a:endParaRPr kumimoji="0" lang="zh-CN"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en-US" altLang="zh-CN" dirty="0">
                <a:latin typeface="Verdana" panose="020B0604030504040204" pitchFamily="34" charset="0"/>
              </a:rPr>
            </a:fld>
            <a:endParaRPr lang="en-US" altLang="zh-CN" dirty="0">
              <a:latin typeface="Verdana" panose="020B060403050404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p:sp>
        <p:nvSpPr>
          <p:cNvPr id="1026" name="Rectangle 2"/>
          <p:cNvSpPr>
            <a:spLocks noGrp="1"/>
          </p:cNvSpPr>
          <p:nvPr>
            <p:ph type="title"/>
          </p:nvPr>
        </p:nvSpPr>
        <p:spPr>
          <a:xfrm>
            <a:off x="574675" y="304800"/>
            <a:ext cx="8001000" cy="1216025"/>
          </a:xfrm>
          <a:prstGeom prst="rect">
            <a:avLst/>
          </a:prstGeom>
          <a:noFill/>
          <a:ln w="9525">
            <a:noFill/>
          </a:ln>
        </p:spPr>
        <p:txBody>
          <a:bodyPr anchor="b" anchorCtr="0"/>
          <a:p>
            <a:pPr lvl="0"/>
            <a:r>
              <a:rPr lang="zh-CN" altLang="en-US" dirty="0"/>
              <a:t>单击此处编辑母版标题样式</a:t>
            </a:r>
            <a:endParaRPr lang="zh-CN" altLang="en-US" dirty="0"/>
          </a:p>
        </p:txBody>
      </p:sp>
      <p:sp>
        <p:nvSpPr>
          <p:cNvPr id="1027" name="Rectangle 3"/>
          <p:cNvSpPr>
            <a:spLocks noGrp="1"/>
          </p:cNvSpPr>
          <p:nvPr>
            <p:ph type="body" idx="1"/>
          </p:nvPr>
        </p:nvSpPr>
        <p:spPr>
          <a:xfrm>
            <a:off x="566738" y="1752600"/>
            <a:ext cx="8001000" cy="4267200"/>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028" name="AutoShape 4"/>
          <p:cNvSpPr>
            <a:spLocks noChangeArrowheads="1"/>
          </p:cNvSpPr>
          <p:nvPr/>
        </p:nvSpPr>
        <p:spPr bwMode="auto">
          <a:xfrm>
            <a:off x="609600" y="1566863"/>
            <a:ext cx="7958138" cy="109538"/>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ln>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69638" name="Rectangle 6"/>
          <p:cNvSpPr>
            <a:spLocks noGrp="1" noChangeArrowheads="1"/>
          </p:cNvSpPr>
          <p:nvPr>
            <p:ph type="dt" sz="half" idx="2"/>
          </p:nvPr>
        </p:nvSpPr>
        <p:spPr bwMode="auto">
          <a:xfrm>
            <a:off x="609600" y="6245225"/>
            <a:ext cx="1981200" cy="476250"/>
          </a:xfrm>
          <a:prstGeom prst="rect">
            <a:avLst/>
          </a:prstGeom>
          <a:noFill/>
          <a:ln>
            <a:noFill/>
          </a:ln>
          <a:effectLst/>
        </p:spPr>
        <p:txBody>
          <a:bodyPr vert="horz" wrap="square" lIns="91440" tIns="45720" rIns="91440" bIns="45720" numCol="1" anchor="t" anchorCtr="0" compatLnSpc="1"/>
          <a:lstStyle>
            <a:lvl1pPr>
              <a:defRPr sz="1200">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69639" name="Rectangle 7"/>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lstStyle>
            <a:lvl1pPr algn="ctr">
              <a:defRPr sz="1200">
                <a:ea typeface="宋体" panose="02010600030101010101" pitchFamily="2" charset="-122"/>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69640" name="Rectangle 8"/>
          <p:cNvSpPr>
            <a:spLocks noGrp="1" noChangeArrowheads="1"/>
          </p:cNvSpPr>
          <p:nvPr>
            <p:ph type="sldNum" sz="quarter" idx="4"/>
          </p:nvPr>
        </p:nvSpPr>
        <p:spPr bwMode="auto">
          <a:xfrm>
            <a:off x="6553200" y="6245225"/>
            <a:ext cx="1981200" cy="476250"/>
          </a:xfrm>
          <a:prstGeom prst="rect">
            <a:avLst/>
          </a:prstGeom>
          <a:noFill/>
          <a:ln>
            <a:noFill/>
          </a:ln>
          <a:effectLst/>
        </p:spPr>
        <p:txBody>
          <a:bodyPr vert="horz" wrap="square" lIns="91440" tIns="45720" rIns="91440" bIns="45720" numCol="1" anchor="t" anchorCtr="0" compatLnSpc="1"/>
          <a:lstStyle>
            <a:lvl1pPr algn="r">
              <a:defRPr sz="1200"/>
            </a:lvl1pPr>
          </a:lstStyle>
          <a:p>
            <a:pPr lvl="0" eaLnBrk="1" hangingPunct="1">
              <a:buNone/>
            </a:pPr>
            <a:fld id="{9A0DB2DC-4C9A-4742-B13C-FB6460FD3503}" type="slidenum">
              <a:rPr lang="en-US" altLang="zh-CN" dirty="0">
                <a:latin typeface="Verdana" panose="020B0604030504040204" pitchFamily="34" charset="0"/>
              </a:rPr>
            </a:fld>
            <a:endParaRPr lang="en-US" altLang="zh-CN" dirty="0">
              <a:latin typeface="Verdana" panose="020B060403050404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anose="020B0604030504040204" pitchFamily="34" charset="0"/>
          <a:ea typeface="宋体" panose="02010600030101010101" pitchFamily="2" charset="-122"/>
        </a:defRPr>
      </a:lvl2pPr>
      <a:lvl3pPr algn="l" rtl="0" eaLnBrk="0" fontAlgn="base" hangingPunct="0">
        <a:spcBef>
          <a:spcPct val="0"/>
        </a:spcBef>
        <a:spcAft>
          <a:spcPct val="0"/>
        </a:spcAft>
        <a:defRPr sz="3800">
          <a:solidFill>
            <a:schemeClr val="tx2"/>
          </a:solidFill>
          <a:latin typeface="Verdana" panose="020B0604030504040204" pitchFamily="34" charset="0"/>
          <a:ea typeface="宋体" panose="02010600030101010101" pitchFamily="2" charset="-122"/>
        </a:defRPr>
      </a:lvl3pPr>
      <a:lvl4pPr algn="l" rtl="0" eaLnBrk="0" fontAlgn="base" hangingPunct="0">
        <a:spcBef>
          <a:spcPct val="0"/>
        </a:spcBef>
        <a:spcAft>
          <a:spcPct val="0"/>
        </a:spcAft>
        <a:defRPr sz="3800">
          <a:solidFill>
            <a:schemeClr val="tx2"/>
          </a:solidFill>
          <a:latin typeface="Verdana" panose="020B0604030504040204" pitchFamily="34" charset="0"/>
          <a:ea typeface="宋体" panose="02010600030101010101" pitchFamily="2" charset="-122"/>
        </a:defRPr>
      </a:lvl4pPr>
      <a:lvl5pPr algn="l" rtl="0" eaLnBrk="0" fontAlgn="base" hangingPunct="0">
        <a:spcBef>
          <a:spcPct val="0"/>
        </a:spcBef>
        <a:spcAft>
          <a:spcPct val="0"/>
        </a:spcAft>
        <a:defRPr sz="3800">
          <a:solidFill>
            <a:schemeClr val="tx2"/>
          </a:solidFill>
          <a:latin typeface="Verdana" panose="020B0604030504040204" pitchFamily="34" charset="0"/>
          <a:ea typeface="宋体" panose="02010600030101010101" pitchFamily="2" charset="-122"/>
        </a:defRPr>
      </a:lvl5pPr>
      <a:lvl6pPr marL="457200" algn="l" rtl="0" fontAlgn="base">
        <a:spcBef>
          <a:spcPct val="0"/>
        </a:spcBef>
        <a:spcAft>
          <a:spcPct val="0"/>
        </a:spcAft>
        <a:defRPr sz="3800">
          <a:solidFill>
            <a:schemeClr val="tx2"/>
          </a:solidFill>
          <a:latin typeface="Verdana" panose="020B0604030504040204" pitchFamily="34" charset="0"/>
          <a:ea typeface="宋体" panose="02010600030101010101" pitchFamily="2" charset="-122"/>
        </a:defRPr>
      </a:lvl6pPr>
      <a:lvl7pPr marL="914400" algn="l" rtl="0" fontAlgn="base">
        <a:spcBef>
          <a:spcPct val="0"/>
        </a:spcBef>
        <a:spcAft>
          <a:spcPct val="0"/>
        </a:spcAft>
        <a:defRPr sz="3800">
          <a:solidFill>
            <a:schemeClr val="tx2"/>
          </a:solidFill>
          <a:latin typeface="Verdana" panose="020B0604030504040204" pitchFamily="34" charset="0"/>
          <a:ea typeface="宋体" panose="02010600030101010101" pitchFamily="2" charset="-122"/>
        </a:defRPr>
      </a:lvl7pPr>
      <a:lvl8pPr marL="1371600" algn="l" rtl="0" fontAlgn="base">
        <a:spcBef>
          <a:spcPct val="0"/>
        </a:spcBef>
        <a:spcAft>
          <a:spcPct val="0"/>
        </a:spcAft>
        <a:defRPr sz="3800">
          <a:solidFill>
            <a:schemeClr val="tx2"/>
          </a:solidFill>
          <a:latin typeface="Verdana" panose="020B0604030504040204" pitchFamily="34" charset="0"/>
          <a:ea typeface="宋体" panose="02010600030101010101" pitchFamily="2" charset="-122"/>
        </a:defRPr>
      </a:lvl8pPr>
      <a:lvl9pPr marL="1828800" algn="l" rtl="0" fontAlgn="base">
        <a:spcBef>
          <a:spcPct val="0"/>
        </a:spcBef>
        <a:spcAft>
          <a:spcPct val="0"/>
        </a:spcAft>
        <a:defRPr sz="3800">
          <a:solidFill>
            <a:schemeClr val="tx2"/>
          </a:solidFill>
          <a:latin typeface="Verdana" panose="020B0604030504040204" pitchFamily="34" charset="0"/>
          <a:ea typeface="宋体" panose="02010600030101010101" pitchFamily="2" charset="-122"/>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880"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ea typeface="+mn-ea"/>
        </a:defRPr>
      </a:lvl2pPr>
      <a:lvl3pPr marL="1304925" indent="-395605"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ea typeface="+mn-ea"/>
        </a:defRPr>
      </a:lvl3pPr>
      <a:lvl4pPr marL="1694180"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ea typeface="+mn-ea"/>
        </a:defRPr>
      </a:lvl4pPr>
      <a:lvl5pPr marL="2094230" indent="-398780"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5pPr>
      <a:lvl6pPr marL="2551430" indent="-398780" algn="l" rtl="0" fontAlgn="base">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6pPr>
      <a:lvl7pPr marL="3008630" indent="-398780" algn="l" rtl="0" fontAlgn="base">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7pPr>
      <a:lvl8pPr marL="3465830" indent="-398780" algn="l" rtl="0" fontAlgn="base">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8pPr>
      <a:lvl9pPr marL="3923030" indent="-398780" algn="l" rtl="0" fontAlgn="base">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hyperlink" Target="mailto:&#20826;&#25903;&#37096;&#36127;&#36131;&#20154;&#23558;&#32479;&#35745;&#22909;&#30340;&#34920;&#26684;&#21457;&#21040;skyxuegb@126.com" TargetMode="Externa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mailto:&#20826;&#25903;&#37096;&#36127;&#36131;&#20154;&#23558;&#32479;&#35745;&#22909;&#30340;&#34920;&#26684;&#21457;&#21040;skyxuegb@126.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jpeg"/><Relationship Id="rId1" Type="http://schemas.openxmlformats.org/officeDocument/2006/relationships/tags" Target="../tags/tag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Rectangle 2"/>
          <p:cNvSpPr>
            <a:spLocks noGrp="1"/>
          </p:cNvSpPr>
          <p:nvPr>
            <p:ph type="ctrTitle"/>
          </p:nvPr>
        </p:nvSpPr>
        <p:spPr/>
        <p:txBody>
          <a:bodyPr vert="horz" wrap="square" lIns="91440" tIns="45720" rIns="91440" bIns="45720" anchor="b" anchorCtr="0"/>
          <a:p>
            <a:pPr algn="ctr" eaLnBrk="1" hangingPunct="1">
              <a:buClrTx/>
              <a:buSzTx/>
              <a:buFontTx/>
            </a:pPr>
            <a:r>
              <a:rPr lang="zh-CN" altLang="en-US" sz="5400" b="1" dirty="0">
                <a:latin typeface="+mj-lt"/>
                <a:ea typeface="+mj-ea"/>
                <a:cs typeface="+mj-cs"/>
              </a:rPr>
              <a:t>毕业生组织关系转移</a:t>
            </a:r>
            <a:endParaRPr lang="zh-CN" altLang="en-US" sz="5400" b="1" dirty="0">
              <a:latin typeface="+mj-lt"/>
              <a:ea typeface="+mj-ea"/>
              <a:cs typeface="+mj-cs"/>
            </a:endParaRPr>
          </a:p>
        </p:txBody>
      </p:sp>
      <p:sp>
        <p:nvSpPr>
          <p:cNvPr id="3075" name="Rectangle 3"/>
          <p:cNvSpPr>
            <a:spLocks noGrp="1"/>
          </p:cNvSpPr>
          <p:nvPr>
            <p:ph type="subTitle" idx="1"/>
          </p:nvPr>
        </p:nvSpPr>
        <p:spPr>
          <a:xfrm>
            <a:off x="900113" y="3500438"/>
            <a:ext cx="7010400" cy="1600200"/>
          </a:xfrm>
        </p:spPr>
        <p:txBody>
          <a:bodyPr vert="horz" wrap="square" lIns="91440" tIns="45720" rIns="91440" bIns="45720" anchor="t" anchorCtr="0"/>
          <a:p>
            <a:pPr algn="ctr" eaLnBrk="1" hangingPunct="1">
              <a:buSzTx/>
            </a:pPr>
            <a:r>
              <a:rPr lang="zh-CN" altLang="en-US" dirty="0">
                <a:latin typeface="+mn-lt"/>
                <a:ea typeface="+mn-ea"/>
                <a:cs typeface="+mn-cs"/>
              </a:rPr>
              <a:t>南开大学生命科学学院</a:t>
            </a:r>
            <a:endParaRPr lang="zh-CN" altLang="en-US" dirty="0">
              <a:latin typeface="+mn-lt"/>
              <a:ea typeface="+mn-ea"/>
              <a:cs typeface="+mn-cs"/>
            </a:endParaRPr>
          </a:p>
          <a:p>
            <a:pPr algn="ctr" eaLnBrk="1" hangingPunct="1">
              <a:buSzTx/>
            </a:pPr>
            <a:endParaRPr lang="zh-CN" altLang="en-US" dirty="0">
              <a:latin typeface="+mn-lt"/>
              <a:ea typeface="+mn-ea"/>
              <a:cs typeface="+mn-cs"/>
            </a:endParaRPr>
          </a:p>
          <a:p>
            <a:pPr algn="ctr" eaLnBrk="1" hangingPunct="1">
              <a:buSzTx/>
            </a:pPr>
            <a:r>
              <a:rPr lang="en-US" altLang="zh-CN" dirty="0">
                <a:latin typeface="+mn-lt"/>
                <a:ea typeface="+mn-ea"/>
                <a:cs typeface="+mn-cs"/>
              </a:rPr>
              <a:t>2021</a:t>
            </a:r>
            <a:r>
              <a:rPr lang="zh-CN" altLang="en-US" dirty="0">
                <a:latin typeface="+mn-lt"/>
                <a:ea typeface="+mn-ea"/>
                <a:cs typeface="+mn-cs"/>
              </a:rPr>
              <a:t>年</a:t>
            </a:r>
            <a:r>
              <a:rPr lang="en-US" altLang="zh-CN" dirty="0">
                <a:latin typeface="+mn-lt"/>
                <a:ea typeface="+mn-ea"/>
                <a:cs typeface="+mn-cs"/>
              </a:rPr>
              <a:t>6</a:t>
            </a:r>
            <a:r>
              <a:rPr lang="zh-CN" altLang="en-US" dirty="0">
                <a:latin typeface="+mn-lt"/>
                <a:ea typeface="+mn-ea"/>
                <a:cs typeface="+mn-cs"/>
              </a:rPr>
              <a:t>月</a:t>
            </a:r>
            <a:r>
              <a:rPr lang="en-US" altLang="zh-CN" dirty="0">
                <a:latin typeface="+mn-lt"/>
                <a:ea typeface="+mn-ea"/>
                <a:cs typeface="+mn-cs"/>
              </a:rPr>
              <a:t>3</a:t>
            </a:r>
            <a:r>
              <a:rPr lang="zh-CN" altLang="en-US" dirty="0">
                <a:latin typeface="+mn-lt"/>
                <a:ea typeface="+mn-ea"/>
                <a:cs typeface="+mn-cs"/>
              </a:rPr>
              <a:t>日</a:t>
            </a:r>
            <a:endParaRPr lang="en-US" altLang="zh-CN" dirty="0">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标题 1"/>
          <p:cNvSpPr>
            <a:spLocks noGrp="1"/>
          </p:cNvSpPr>
          <p:nvPr>
            <p:ph type="title"/>
          </p:nvPr>
        </p:nvSpPr>
        <p:spPr/>
        <p:txBody>
          <a:bodyPr vert="horz" wrap="square" lIns="91440" tIns="45720" rIns="91440" bIns="45720" anchor="b" anchorCtr="0"/>
          <a:p>
            <a:r>
              <a:rPr lang="en-US" altLang="zh-CN" b="1" dirty="0"/>
              <a:t>6.</a:t>
            </a:r>
            <a:r>
              <a:rPr lang="zh-CN" altLang="en-US" b="1" dirty="0"/>
              <a:t>转移党组织关系的流程（一）</a:t>
            </a:r>
            <a:endParaRPr lang="zh-CN" altLang="en-US" b="1" dirty="0"/>
          </a:p>
        </p:txBody>
      </p:sp>
      <p:sp>
        <p:nvSpPr>
          <p:cNvPr id="11267" name="内容占位符 2"/>
          <p:cNvSpPr>
            <a:spLocks noGrp="1"/>
          </p:cNvSpPr>
          <p:nvPr>
            <p:ph idx="1"/>
          </p:nvPr>
        </p:nvSpPr>
        <p:spPr/>
        <p:txBody>
          <a:bodyPr vert="horz" wrap="square" lIns="91440" tIns="45720" rIns="91440" bIns="45720" anchor="t" anchorCtr="0"/>
          <a:p>
            <a:pPr>
              <a:buNone/>
            </a:pPr>
            <a:r>
              <a:rPr lang="en-US" altLang="zh-CN" sz="2400" b="1" dirty="0"/>
              <a:t>6</a:t>
            </a:r>
            <a:r>
              <a:rPr lang="zh-CN" altLang="en-US" sz="2400" b="1" dirty="0"/>
              <a:t>月</a:t>
            </a:r>
            <a:r>
              <a:rPr lang="en-US" altLang="zh-CN" sz="2400" b="1" dirty="0"/>
              <a:t>3</a:t>
            </a:r>
            <a:r>
              <a:rPr lang="zh-CN" altLang="en-US" sz="2400" b="1" dirty="0"/>
              <a:t>日</a:t>
            </a:r>
            <a:r>
              <a:rPr lang="en-US" altLang="zh-CN" sz="2400" b="1" dirty="0"/>
              <a:t>~6</a:t>
            </a:r>
            <a:r>
              <a:rPr lang="zh-CN" altLang="en-US" sz="2400" b="1" dirty="0"/>
              <a:t>月</a:t>
            </a:r>
            <a:r>
              <a:rPr lang="en-US" altLang="zh-CN" sz="2400" b="1" dirty="0"/>
              <a:t>8</a:t>
            </a:r>
            <a:r>
              <a:rPr lang="zh-CN" altLang="en-US" sz="2400" b="1" dirty="0"/>
              <a:t>日   </a:t>
            </a:r>
            <a:endParaRPr lang="en-US" altLang="zh-CN" sz="2400" b="1" dirty="0"/>
          </a:p>
          <a:p>
            <a:pPr>
              <a:buNone/>
            </a:pPr>
            <a:r>
              <a:rPr lang="zh-CN" altLang="en-US" sz="2400" dirty="0"/>
              <a:t>以支部为单位核对信息并按照示例填写登记表</a:t>
            </a:r>
            <a:endParaRPr lang="en-US" altLang="zh-CN" sz="2400" dirty="0"/>
          </a:p>
          <a:p>
            <a:pPr>
              <a:buNone/>
            </a:pPr>
            <a:r>
              <a:rPr lang="zh-CN" altLang="en-US" sz="2400" dirty="0"/>
              <a:t>名单如有遗漏或空项，请修改或补充，修改或补充的基本信息请描红</a:t>
            </a:r>
            <a:endParaRPr lang="en-US" altLang="zh-CN" sz="2400" dirty="0"/>
          </a:p>
          <a:p>
            <a:pPr>
              <a:buNone/>
            </a:pPr>
            <a:endParaRPr lang="en-US" altLang="zh-CN" dirty="0"/>
          </a:p>
          <a:p>
            <a:pPr>
              <a:buNone/>
            </a:pPr>
            <a:endParaRPr lang="en-US" altLang="zh-CN" dirty="0"/>
          </a:p>
          <a:p>
            <a:pPr>
              <a:buNone/>
            </a:pPr>
            <a:endParaRPr lang="en-US" altLang="zh-CN" dirty="0"/>
          </a:p>
          <a:p>
            <a:pPr>
              <a:buNone/>
            </a:pPr>
            <a:endParaRPr lang="en-US" altLang="zh-CN" dirty="0"/>
          </a:p>
        </p:txBody>
      </p:sp>
      <p:sp>
        <p:nvSpPr>
          <p:cNvPr id="11268" name="TextBox 7"/>
          <p:cNvSpPr txBox="1"/>
          <p:nvPr/>
        </p:nvSpPr>
        <p:spPr>
          <a:xfrm>
            <a:off x="250825" y="5805488"/>
            <a:ext cx="8713788" cy="1198880"/>
          </a:xfrm>
          <a:prstGeom prst="rect">
            <a:avLst/>
          </a:prstGeom>
          <a:noFill/>
          <a:ln w="9525">
            <a:noFill/>
          </a:ln>
        </p:spPr>
        <p:txBody>
          <a:bodyPr>
            <a:spAutoFit/>
          </a:bodyPr>
          <a:p>
            <a:r>
              <a:rPr lang="en-US" altLang="zh-CN" dirty="0">
                <a:latin typeface="Verdana" panose="020B0604030504040204" pitchFamily="34" charset="0"/>
              </a:rPr>
              <a:t>6</a:t>
            </a:r>
            <a:r>
              <a:rPr lang="zh-CN" altLang="en-US" dirty="0">
                <a:latin typeface="Verdana" panose="020B0604030504040204" pitchFamily="34" charset="0"/>
              </a:rPr>
              <a:t>月</a:t>
            </a:r>
            <a:r>
              <a:rPr lang="en-US" altLang="zh-CN" dirty="0">
                <a:latin typeface="Verdana" panose="020B0604030504040204" pitchFamily="34" charset="0"/>
              </a:rPr>
              <a:t>9</a:t>
            </a:r>
            <a:r>
              <a:rPr lang="zh-CN" altLang="en-US" dirty="0">
                <a:latin typeface="Verdana" panose="020B0604030504040204" pitchFamily="34" charset="0"/>
              </a:rPr>
              <a:t>日上午</a:t>
            </a:r>
            <a:r>
              <a:rPr lang="en-US" altLang="zh-CN" dirty="0">
                <a:latin typeface="Verdana" panose="020B0604030504040204" pitchFamily="34" charset="0"/>
              </a:rPr>
              <a:t>8:00</a:t>
            </a:r>
            <a:r>
              <a:rPr lang="zh-CN" altLang="en-US" dirty="0">
                <a:latin typeface="Verdana" panose="020B0604030504040204" pitchFamily="34" charset="0"/>
              </a:rPr>
              <a:t>之前，</a:t>
            </a:r>
            <a:r>
              <a:rPr lang="zh-CN" altLang="en-US" dirty="0">
                <a:latin typeface="Verdana" panose="020B0604030504040204" pitchFamily="34" charset="0"/>
                <a:hlinkClick r:id="rId1"/>
              </a:rPr>
              <a:t>党支部负责人将统计好的表格发</a:t>
            </a:r>
            <a:r>
              <a:rPr lang="en-US" altLang="zh-CN" dirty="0">
                <a:latin typeface="Verdana" panose="020B0604030504040204" pitchFamily="34" charset="0"/>
                <a:hlinkClick r:id="rId1"/>
              </a:rPr>
              <a:t>skydangwei@126.com</a:t>
            </a:r>
            <a:endParaRPr lang="en-US" altLang="zh-CN" dirty="0">
              <a:latin typeface="Verdana" panose="020B0604030504040204" pitchFamily="34" charset="0"/>
            </a:endParaRPr>
          </a:p>
          <a:p>
            <a:r>
              <a:rPr lang="zh-CN" altLang="en-US" dirty="0">
                <a:latin typeface="Verdana" panose="020B0604030504040204" pitchFamily="34" charset="0"/>
              </a:rPr>
              <a:t>主题为</a:t>
            </a:r>
            <a:r>
              <a:rPr lang="en-US" altLang="zh-CN" dirty="0">
                <a:latin typeface="Verdana" panose="020B0604030504040204" pitchFamily="34" charset="0"/>
              </a:rPr>
              <a:t>“XX</a:t>
            </a:r>
            <a:r>
              <a:rPr dirty="0">
                <a:latin typeface="Verdana" panose="020B0604030504040204" pitchFamily="34" charset="0"/>
              </a:rPr>
              <a:t>支部：2021年毕业生党员转出组织关系信息统计表</a:t>
            </a:r>
            <a:r>
              <a:rPr lang="en-US" dirty="0">
                <a:latin typeface="Verdana" panose="020B0604030504040204" pitchFamily="34" charset="0"/>
              </a:rPr>
              <a:t>”</a:t>
            </a:r>
            <a:r>
              <a:rPr lang="zh-CN" altLang="en-US" dirty="0">
                <a:latin typeface="Verdana" panose="020B0604030504040204" pitchFamily="34" charset="0"/>
              </a:rPr>
              <a:t>。</a:t>
            </a:r>
            <a:r>
              <a:rPr lang="en-US" altLang="zh-CN" dirty="0">
                <a:latin typeface="Verdana" panose="020B0604030504040204" pitchFamily="34" charset="0"/>
              </a:rPr>
              <a:t>6</a:t>
            </a:r>
            <a:r>
              <a:rPr lang="zh-CN" altLang="en-US" dirty="0">
                <a:latin typeface="Verdana" panose="020B0604030504040204" pitchFamily="34" charset="0"/>
              </a:rPr>
              <a:t>月</a:t>
            </a:r>
            <a:r>
              <a:rPr lang="en-US" altLang="zh-CN" dirty="0">
                <a:latin typeface="Verdana" panose="020B0604030504040204" pitchFamily="34" charset="0"/>
              </a:rPr>
              <a:t>9</a:t>
            </a:r>
            <a:r>
              <a:rPr lang="zh-CN" altLang="en-US" dirty="0">
                <a:latin typeface="Verdana" panose="020B0604030504040204" pitchFamily="34" charset="0"/>
              </a:rPr>
              <a:t>日上午，请将《信息统计表》纸质版（要求每人确认签字）和《南开大学毕业生党员组织关系暂存（保留）学校申请表》交到生物站</a:t>
            </a:r>
            <a:r>
              <a:rPr lang="en-US" altLang="zh-CN" dirty="0">
                <a:latin typeface="Verdana" panose="020B0604030504040204" pitchFamily="34" charset="0"/>
              </a:rPr>
              <a:t>A106.</a:t>
            </a:r>
            <a:endParaRPr lang="zh-CN" altLang="en-US" dirty="0">
              <a:latin typeface="Verdana" panose="020B0604030504040204" pitchFamily="34" charset="0"/>
            </a:endParaRPr>
          </a:p>
        </p:txBody>
      </p:sp>
      <p:pic>
        <p:nvPicPr>
          <p:cNvPr id="2" name="内容占位符 1" descr="微信图片_20210603172250"/>
          <p:cNvPicPr>
            <a:picLocks noChangeAspect="1"/>
          </p:cNvPicPr>
          <p:nvPr/>
        </p:nvPicPr>
        <p:blipFill>
          <a:blip r:embed="rId2"/>
          <a:stretch>
            <a:fillRect/>
          </a:stretch>
        </p:blipFill>
        <p:spPr>
          <a:xfrm>
            <a:off x="380365" y="3357245"/>
            <a:ext cx="8374380" cy="2500630"/>
          </a:xfrm>
          <a:prstGeom prst="rect">
            <a:avLst/>
          </a:prstGeom>
          <a:noFill/>
          <a:ln w="9525">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标题 1"/>
          <p:cNvSpPr>
            <a:spLocks noGrp="1"/>
          </p:cNvSpPr>
          <p:nvPr>
            <p:ph type="title"/>
          </p:nvPr>
        </p:nvSpPr>
        <p:spPr/>
        <p:txBody>
          <a:bodyPr vert="horz" wrap="square" lIns="91440" tIns="45720" rIns="91440" bIns="45720" anchor="b" anchorCtr="0"/>
          <a:p>
            <a:endParaRPr lang="zh-CN" altLang="en-US" dirty="0"/>
          </a:p>
        </p:txBody>
      </p:sp>
      <p:sp>
        <p:nvSpPr>
          <p:cNvPr id="7" name="内容占位符 2"/>
          <p:cNvSpPr txBox="1"/>
          <p:nvPr/>
        </p:nvSpPr>
        <p:spPr bwMode="auto">
          <a:xfrm>
            <a:off x="179705" y="3356928"/>
            <a:ext cx="8928100" cy="3527425"/>
          </a:xfrm>
          <a:prstGeom prst="rect">
            <a:avLst/>
          </a:prstGeom>
          <a:noFill/>
          <a:ln w="9525">
            <a:noFill/>
            <a:miter lim="800000"/>
          </a:ln>
          <a:effectLst/>
        </p:spPr>
        <p:txBody>
          <a:bodyPr/>
          <a:lstStyle/>
          <a:p>
            <a:pPr marL="469900" marR="0" indent="-469900" defTabSz="914400" eaLnBrk="0" hangingPunct="0">
              <a:spcBef>
                <a:spcPct val="20000"/>
              </a:spcBef>
              <a:buClr>
                <a:schemeClr val="accent2"/>
              </a:buClr>
              <a:buSzTx/>
              <a:buFont typeface="Wingdings" panose="05000000000000000000" pitchFamily="2" charset="2"/>
              <a:buNone/>
              <a:defRPr/>
            </a:pPr>
            <a:r>
              <a:rPr kumimoji="0" lang="zh-CN" altLang="en-US" sz="3000" kern="0" cap="none" spc="0" normalizeH="0" baseline="0" noProof="0" dirty="0">
                <a:latin typeface="+mn-lt"/>
                <a:ea typeface="+mn-ea"/>
                <a:cs typeface="+mn-cs"/>
              </a:rPr>
              <a:t>☆填写注意事项</a:t>
            </a:r>
            <a:endParaRPr kumimoji="0" lang="en-US" altLang="zh-CN" sz="3000" kern="0" cap="none" spc="0" normalizeH="0" baseline="0" noProof="0" dirty="0">
              <a:latin typeface="+mn-lt"/>
              <a:ea typeface="+mn-ea"/>
              <a:cs typeface="+mn-cs"/>
            </a:endParaRPr>
          </a:p>
          <a:p>
            <a:pPr marL="469900" marR="0" indent="-469900" defTabSz="914400" eaLnBrk="0" hangingPunct="0">
              <a:spcBef>
                <a:spcPct val="20000"/>
              </a:spcBef>
              <a:buClr>
                <a:schemeClr val="accent2"/>
              </a:buClr>
              <a:buSzTx/>
              <a:buFont typeface="Wingdings" panose="05000000000000000000" pitchFamily="2" charset="2"/>
              <a:buNone/>
              <a:defRPr/>
            </a:pPr>
            <a:r>
              <a:rPr kumimoji="0" lang="zh-CN" altLang="en-US" sz="3000" kern="0" cap="none" spc="0" normalizeH="0" baseline="0" noProof="0" dirty="0">
                <a:latin typeface="Adobe 楷体 Std R" panose="02020400000000000000" pitchFamily="18" charset="-122"/>
                <a:ea typeface="Adobe 楷体 Std R" panose="02020400000000000000" pitchFamily="18" charset="-122"/>
                <a:cs typeface="+mn-cs"/>
              </a:rPr>
              <a:t>     请学生本人主动与拟转入单位的党组织负责人联系，确认介绍信的“转出单位”、“抬头”信息</a:t>
            </a:r>
            <a:endParaRPr kumimoji="0" lang="zh-CN" altLang="en-US" sz="3000" kern="0" cap="none" spc="0" normalizeH="0" baseline="0" noProof="0" dirty="0">
              <a:latin typeface="Adobe 楷体 Std R" panose="02020400000000000000" pitchFamily="18" charset="-122"/>
              <a:ea typeface="Adobe 楷体 Std R" panose="02020400000000000000" pitchFamily="18" charset="-122"/>
              <a:cs typeface="+mn-cs"/>
            </a:endParaRPr>
          </a:p>
        </p:txBody>
      </p:sp>
      <p:pic>
        <p:nvPicPr>
          <p:cNvPr id="2" name="内容占位符 1" descr="微信图片_20210603172250"/>
          <p:cNvPicPr>
            <a:picLocks noChangeAspect="1"/>
          </p:cNvPicPr>
          <p:nvPr>
            <p:ph idx="1"/>
          </p:nvPr>
        </p:nvPicPr>
        <p:blipFill>
          <a:blip r:embed="rId1"/>
          <a:stretch>
            <a:fillRect/>
          </a:stretch>
        </p:blipFill>
        <p:spPr>
          <a:xfrm>
            <a:off x="251460" y="188595"/>
            <a:ext cx="8374380" cy="2320925"/>
          </a:xfrm>
          <a:prstGeom prst="rect">
            <a:avLst/>
          </a:prstGeom>
        </p:spPr>
      </p:pic>
      <p:sp>
        <p:nvSpPr>
          <p:cNvPr id="5" name="椭圆 4"/>
          <p:cNvSpPr/>
          <p:nvPr/>
        </p:nvSpPr>
        <p:spPr>
          <a:xfrm>
            <a:off x="4787900" y="476250"/>
            <a:ext cx="863600" cy="36036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6" name="椭圆 5"/>
          <p:cNvSpPr/>
          <p:nvPr/>
        </p:nvSpPr>
        <p:spPr>
          <a:xfrm>
            <a:off x="6875463" y="549275"/>
            <a:ext cx="792163" cy="28733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标题 1"/>
          <p:cNvSpPr>
            <a:spLocks noGrp="1"/>
          </p:cNvSpPr>
          <p:nvPr>
            <p:ph type="title"/>
          </p:nvPr>
        </p:nvSpPr>
        <p:spPr/>
        <p:txBody>
          <a:bodyPr vert="horz" wrap="square" lIns="91440" tIns="45720" rIns="91440" bIns="45720" anchor="b" anchorCtr="0"/>
          <a:p>
            <a:r>
              <a:rPr lang="en-US" altLang="zh-CN" b="1" dirty="0"/>
              <a:t>6.</a:t>
            </a:r>
            <a:r>
              <a:rPr lang="zh-CN" altLang="en-US" b="1" dirty="0"/>
              <a:t>转移党组织关系的流程（二）</a:t>
            </a:r>
            <a:endParaRPr lang="zh-CN" altLang="en-US" dirty="0"/>
          </a:p>
        </p:txBody>
      </p:sp>
      <p:sp>
        <p:nvSpPr>
          <p:cNvPr id="3" name="内容占位符 2"/>
          <p:cNvSpPr>
            <a:spLocks noGrp="1"/>
          </p:cNvSpPr>
          <p:nvPr>
            <p:ph idx="1"/>
          </p:nvPr>
        </p:nvSpPr>
        <p:spPr/>
        <p:txBody>
          <a:bodyPr vert="horz" wrap="square" lIns="91440" tIns="45720" rIns="91440" bIns="45720" numCol="1" anchor="t" anchorCtr="0" compatLnSpc="1"/>
          <a:lstStyle/>
          <a:p>
            <a:pPr marL="469900" marR="0" lvl="0" indent="-469900" algn="l" defTabSz="914400" rtl="0" eaLnBrk="0" fontAlgn="base" latinLnBrk="0" hangingPunct="0">
              <a:lnSpc>
                <a:spcPct val="100000"/>
              </a:lnSpc>
              <a:spcBef>
                <a:spcPct val="20000"/>
              </a:spcBef>
              <a:spcAft>
                <a:spcPct val="0"/>
              </a:spcAft>
              <a:buClr>
                <a:schemeClr val="accent2"/>
              </a:buClr>
              <a:buSzTx/>
              <a:buFont typeface="Wingdings" panose="05000000000000000000" pitchFamily="2" charset="2"/>
              <a:buNone/>
              <a:defRPr/>
            </a:pPr>
            <a:r>
              <a:rPr kumimoji="0" lang="en-US" altLang="zh-CN" sz="3000" b="0" i="0" u="none" strike="noStrike" kern="0" cap="none" spc="0" normalizeH="0" baseline="0" noProof="0" dirty="0" smtClean="0">
                <a:ln>
                  <a:noFill/>
                </a:ln>
                <a:solidFill>
                  <a:schemeClr val="tx1"/>
                </a:solidFill>
                <a:effectLst/>
                <a:uLnTx/>
                <a:uFillTx/>
                <a:latin typeface="+mn-lt"/>
                <a:ea typeface="+mn-ea"/>
                <a:cs typeface="+mn-cs"/>
              </a:rPr>
              <a:t>6</a:t>
            </a:r>
            <a:r>
              <a:rPr kumimoji="0" lang="zh-CN" altLang="en-US" sz="3000" b="0" i="0" u="none" strike="noStrike" kern="0" cap="none" spc="0" normalizeH="0" baseline="0" noProof="0" dirty="0" smtClean="0">
                <a:ln>
                  <a:noFill/>
                </a:ln>
                <a:solidFill>
                  <a:schemeClr val="tx1"/>
                </a:solidFill>
                <a:effectLst/>
                <a:uLnTx/>
                <a:uFillTx/>
                <a:latin typeface="+mn-lt"/>
                <a:ea typeface="+mn-ea"/>
                <a:cs typeface="+mn-cs"/>
              </a:rPr>
              <a:t>月</a:t>
            </a:r>
            <a:r>
              <a:rPr kumimoji="0" lang="en-US" altLang="zh-CN" sz="3000" b="0" i="0" u="none" strike="noStrike" kern="0" cap="none" spc="0" normalizeH="0" baseline="0" noProof="0" dirty="0" smtClean="0">
                <a:ln>
                  <a:noFill/>
                </a:ln>
                <a:solidFill>
                  <a:schemeClr val="tx1"/>
                </a:solidFill>
                <a:effectLst/>
                <a:uLnTx/>
                <a:uFillTx/>
                <a:latin typeface="+mn-lt"/>
                <a:ea typeface="+mn-ea"/>
                <a:cs typeface="+mn-cs"/>
              </a:rPr>
              <a:t>9</a:t>
            </a:r>
            <a:r>
              <a:rPr kumimoji="0" lang="zh-CN" altLang="en-US" sz="3000" b="0" i="0" u="none" strike="noStrike" kern="0" cap="none" spc="0" normalizeH="0" baseline="0" noProof="0" dirty="0" smtClean="0">
                <a:ln>
                  <a:noFill/>
                </a:ln>
                <a:solidFill>
                  <a:schemeClr val="tx1"/>
                </a:solidFill>
                <a:effectLst/>
                <a:uLnTx/>
                <a:uFillTx/>
                <a:latin typeface="+mn-lt"/>
                <a:ea typeface="+mn-ea"/>
                <a:cs typeface="+mn-cs"/>
              </a:rPr>
              <a:t>日</a:t>
            </a:r>
            <a:r>
              <a:rPr kumimoji="0" lang="en-US" altLang="zh-CN" sz="3000" b="0" i="0" u="none" strike="noStrike" kern="0" cap="none" spc="0" normalizeH="0" baseline="0" noProof="0" dirty="0" smtClean="0">
                <a:ln>
                  <a:noFill/>
                </a:ln>
                <a:solidFill>
                  <a:schemeClr val="tx1"/>
                </a:solidFill>
                <a:effectLst/>
                <a:uLnTx/>
                <a:uFillTx/>
                <a:latin typeface="+mn-lt"/>
                <a:ea typeface="+mn-ea"/>
                <a:cs typeface="+mn-cs"/>
              </a:rPr>
              <a:t>~6</a:t>
            </a:r>
            <a:r>
              <a:rPr kumimoji="0" lang="zh-CN" altLang="en-US" sz="3000" b="0" i="0" u="none" strike="noStrike" kern="0" cap="none" spc="0" normalizeH="0" baseline="0" noProof="0" dirty="0" smtClean="0">
                <a:ln>
                  <a:noFill/>
                </a:ln>
                <a:solidFill>
                  <a:schemeClr val="tx1"/>
                </a:solidFill>
                <a:effectLst/>
                <a:uLnTx/>
                <a:uFillTx/>
                <a:latin typeface="+mn-lt"/>
                <a:ea typeface="+mn-ea"/>
                <a:cs typeface="+mn-cs"/>
              </a:rPr>
              <a:t>月</a:t>
            </a:r>
            <a:r>
              <a:rPr kumimoji="0" lang="en-US" altLang="zh-CN" sz="3000" b="0" i="0" u="none" strike="noStrike" kern="0" cap="none" spc="0" normalizeH="0" baseline="0" noProof="0" dirty="0" smtClean="0">
                <a:ln>
                  <a:noFill/>
                </a:ln>
                <a:solidFill>
                  <a:schemeClr val="tx1"/>
                </a:solidFill>
                <a:effectLst/>
                <a:uLnTx/>
                <a:uFillTx/>
                <a:latin typeface="+mn-lt"/>
                <a:ea typeface="+mn-ea"/>
                <a:cs typeface="+mn-cs"/>
              </a:rPr>
              <a:t>16</a:t>
            </a:r>
            <a:r>
              <a:rPr kumimoji="0" lang="zh-CN" altLang="en-US" sz="3000" b="0" i="0" u="none" strike="noStrike" kern="0" cap="none" spc="0" normalizeH="0" baseline="0" noProof="0" dirty="0" smtClean="0">
                <a:ln>
                  <a:noFill/>
                </a:ln>
                <a:solidFill>
                  <a:schemeClr val="tx1"/>
                </a:solidFill>
                <a:effectLst/>
                <a:uLnTx/>
                <a:uFillTx/>
                <a:latin typeface="+mn-lt"/>
                <a:ea typeface="+mn-ea"/>
                <a:cs typeface="+mn-cs"/>
              </a:rPr>
              <a:t>日 </a:t>
            </a:r>
            <a:r>
              <a:rPr kumimoji="0" lang="zh-CN" altLang="en-US" sz="2400" b="1" i="0" u="none" strike="noStrike" kern="0" cap="none" spc="0" normalizeH="0" baseline="0" noProof="0" dirty="0" smtClean="0">
                <a:ln>
                  <a:noFill/>
                </a:ln>
                <a:solidFill>
                  <a:schemeClr val="tx1"/>
                </a:solidFill>
                <a:effectLst/>
                <a:uLnTx/>
                <a:uFillTx/>
                <a:latin typeface="+mn-lt"/>
                <a:ea typeface="+mn-ea"/>
                <a:cs typeface="+mn-cs"/>
              </a:rPr>
              <a:t>党委组织部核查、更正统计信息，如有毕业生在此期间确定工作单位的，及时致电</a:t>
            </a:r>
            <a:r>
              <a:rPr kumimoji="0" lang="en-US" altLang="zh-CN" sz="2400" b="1" i="0" u="none" strike="noStrike" kern="0" cap="none" spc="0" normalizeH="0" baseline="0" noProof="0" dirty="0" smtClean="0">
                <a:ln>
                  <a:noFill/>
                </a:ln>
                <a:solidFill>
                  <a:schemeClr val="tx1"/>
                </a:solidFill>
                <a:effectLst/>
                <a:uLnTx/>
                <a:uFillTx/>
                <a:latin typeface="+mn-lt"/>
                <a:ea typeface="+mn-ea"/>
                <a:cs typeface="+mn-cs"/>
              </a:rPr>
              <a:t>23502989</a:t>
            </a:r>
            <a:r>
              <a:rPr kumimoji="0" lang="zh-CN" altLang="en-US" sz="2400" b="1" i="0" u="none" strike="noStrike" kern="0" cap="none" spc="0" normalizeH="0" baseline="0" noProof="0" dirty="0" smtClean="0">
                <a:ln>
                  <a:noFill/>
                </a:ln>
                <a:solidFill>
                  <a:schemeClr val="tx1"/>
                </a:solidFill>
                <a:effectLst/>
                <a:uLnTx/>
                <a:uFillTx/>
                <a:latin typeface="+mn-lt"/>
                <a:ea typeface="+mn-ea"/>
                <a:cs typeface="+mn-cs"/>
              </a:rPr>
              <a:t>说明情况。</a:t>
            </a:r>
            <a:endParaRPr kumimoji="0" lang="en-US" altLang="zh-CN" sz="3000" b="1" i="0" u="none" strike="noStrike" kern="0" cap="none" spc="0" normalizeH="0" baseline="0" noProof="0" dirty="0" smtClean="0">
              <a:ln>
                <a:noFill/>
              </a:ln>
              <a:solidFill>
                <a:schemeClr val="tx1"/>
              </a:solidFill>
              <a:effectLst/>
              <a:uLnTx/>
              <a:uFillTx/>
              <a:latin typeface="+mn-lt"/>
              <a:ea typeface="+mn-ea"/>
              <a:cs typeface="+mn-cs"/>
            </a:endParaRPr>
          </a:p>
          <a:p>
            <a:pPr marL="514350" marR="0" lvl="0" indent="-514350" algn="l" defTabSz="914400" rtl="0" eaLnBrk="0" fontAlgn="base" latinLnBrk="0" hangingPunct="0">
              <a:lnSpc>
                <a:spcPct val="100000"/>
              </a:lnSpc>
              <a:spcBef>
                <a:spcPct val="20000"/>
              </a:spcBef>
              <a:spcAft>
                <a:spcPct val="0"/>
              </a:spcAft>
              <a:buClr>
                <a:schemeClr val="accent2"/>
              </a:buClr>
              <a:buSzTx/>
              <a:buFont typeface="+mj-ea"/>
              <a:buAutoNum type="circleNumDbPlain"/>
              <a:defRPr/>
            </a:pPr>
            <a:r>
              <a:rPr kumimoji="0" lang="zh-CN" altLang="en-US" sz="30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党组织关系转出全部需要纸质介绍信</a:t>
            </a:r>
            <a:endParaRPr kumimoji="0" lang="en-US" altLang="zh-CN" sz="30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endParaRPr>
          </a:p>
          <a:p>
            <a:pPr marL="514350" marR="0" lvl="0" indent="-514350" algn="l" defTabSz="914400" rtl="0" eaLnBrk="0" fontAlgn="base" latinLnBrk="0" hangingPunct="0">
              <a:lnSpc>
                <a:spcPct val="100000"/>
              </a:lnSpc>
              <a:spcBef>
                <a:spcPct val="20000"/>
              </a:spcBef>
              <a:spcAft>
                <a:spcPct val="0"/>
              </a:spcAft>
              <a:buClr>
                <a:schemeClr val="accent2"/>
              </a:buClr>
              <a:buSzTx/>
              <a:buFont typeface="+mj-ea"/>
              <a:buAutoNum type="circleNumDbPlain"/>
              <a:defRPr/>
            </a:pPr>
            <a:r>
              <a:rPr kumimoji="0" lang="zh-CN" altLang="en-US" sz="30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介绍信和预备党员档案预计于</a:t>
            </a:r>
            <a:r>
              <a:rPr kumimoji="0" lang="en-US" altLang="zh-CN" sz="30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6</a:t>
            </a:r>
            <a:r>
              <a:rPr kumimoji="0" lang="zh-CN" altLang="en-US" sz="30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月</a:t>
            </a:r>
            <a:r>
              <a:rPr kumimoji="0" lang="en-US" altLang="zh-CN" sz="30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27</a:t>
            </a:r>
            <a:r>
              <a:rPr kumimoji="0" lang="zh-CN" altLang="en-US" sz="30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日前通知支部负责人领取，具体时间另行通知</a:t>
            </a:r>
            <a:endParaRPr kumimoji="0" lang="en-US" altLang="zh-CN" sz="30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endParaRPr>
          </a:p>
          <a:p>
            <a:pPr marL="514350" marR="0" lvl="0" indent="-514350" algn="l" defTabSz="914400" rtl="0" eaLnBrk="0" fontAlgn="base" latinLnBrk="0" hangingPunct="0">
              <a:lnSpc>
                <a:spcPct val="100000"/>
              </a:lnSpc>
              <a:spcBef>
                <a:spcPct val="20000"/>
              </a:spcBef>
              <a:spcAft>
                <a:spcPct val="0"/>
              </a:spcAft>
              <a:buClr>
                <a:schemeClr val="accent2"/>
              </a:buClr>
              <a:buSzTx/>
              <a:buFont typeface="+mj-ea"/>
              <a:buAutoNum type="circleNumDbPlain"/>
              <a:defRPr/>
            </a:pPr>
            <a:r>
              <a:rPr kumimoji="0" lang="zh-CN" altLang="en-US" sz="30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领取介绍信同时领取本支部党员的</a:t>
            </a:r>
            <a:r>
              <a:rPr kumimoji="0" lang="zh-CN" altLang="en-US" sz="3000" b="0" i="0" u="sng"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保留组织关系的申请表</a:t>
            </a:r>
            <a:r>
              <a:rPr kumimoji="0" lang="zh-CN" altLang="en-US" sz="30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（个人留存的一张）</a:t>
            </a:r>
            <a:endParaRPr kumimoji="0" lang="zh-CN" altLang="en-US" sz="3000" b="0" i="0" u="none" strike="noStrike" kern="0" cap="none" spc="0" normalizeH="0" baseline="0" noProof="0" dirty="0">
              <a:ln>
                <a:noFill/>
              </a:ln>
              <a:solidFill>
                <a:schemeClr val="tx1"/>
              </a:solidFill>
              <a:effectLst/>
              <a:uLnTx/>
              <a:uFillTx/>
              <a:latin typeface="Adobe 楷体 Std R" panose="02020400000000000000" pitchFamily="18" charset="-122"/>
              <a:ea typeface="Adobe 楷体 Std R" panose="02020400000000000000" pitchFamily="18" charset="-122"/>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标题 1"/>
          <p:cNvSpPr>
            <a:spLocks noGrp="1"/>
          </p:cNvSpPr>
          <p:nvPr>
            <p:ph type="title"/>
          </p:nvPr>
        </p:nvSpPr>
        <p:spPr/>
        <p:txBody>
          <a:bodyPr vert="horz" wrap="square" lIns="91440" tIns="45720" rIns="91440" bIns="45720" anchor="b" anchorCtr="0"/>
          <a:p>
            <a:endParaRPr lang="zh-CN" altLang="en-US" dirty="0"/>
          </a:p>
        </p:txBody>
      </p:sp>
      <p:sp>
        <p:nvSpPr>
          <p:cNvPr id="15363" name="内容占位符 2"/>
          <p:cNvSpPr>
            <a:spLocks noGrp="1"/>
          </p:cNvSpPr>
          <p:nvPr>
            <p:ph idx="1"/>
          </p:nvPr>
        </p:nvSpPr>
        <p:spPr/>
        <p:txBody>
          <a:bodyPr vert="horz" wrap="square" lIns="91440" tIns="45720" rIns="91440" bIns="45720" anchor="t" anchorCtr="0"/>
          <a:p>
            <a:endParaRPr lang="zh-CN" altLang="en-US" dirty="0"/>
          </a:p>
        </p:txBody>
      </p:sp>
      <p:pic>
        <p:nvPicPr>
          <p:cNvPr id="15364" name="Picture 2" descr="C:\Documents and Settings\Administrator\桌面\党组织关系介绍信.jpg"/>
          <p:cNvPicPr>
            <a:picLocks noChangeAspect="1"/>
          </p:cNvPicPr>
          <p:nvPr/>
        </p:nvPicPr>
        <p:blipFill>
          <a:blip r:embed="rId1"/>
          <a:stretch>
            <a:fillRect/>
          </a:stretch>
        </p:blipFill>
        <p:spPr>
          <a:xfrm>
            <a:off x="431800" y="0"/>
            <a:ext cx="4743450" cy="6719888"/>
          </a:xfrm>
          <a:prstGeom prst="rect">
            <a:avLst/>
          </a:prstGeom>
          <a:noFill/>
          <a:ln w="9525">
            <a:noFill/>
          </a:ln>
        </p:spPr>
      </p:pic>
      <p:cxnSp>
        <p:nvCxnSpPr>
          <p:cNvPr id="5" name="直接连接符 4"/>
          <p:cNvCxnSpPr/>
          <p:nvPr/>
        </p:nvCxnSpPr>
        <p:spPr>
          <a:xfrm>
            <a:off x="250825" y="1484313"/>
            <a:ext cx="4924425"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6" name="圆角矩形标注 5"/>
          <p:cNvSpPr/>
          <p:nvPr/>
        </p:nvSpPr>
        <p:spPr>
          <a:xfrm>
            <a:off x="5795963" y="34925"/>
            <a:ext cx="1439863" cy="1152525"/>
          </a:xfrm>
          <a:prstGeom prst="wedgeRoundRectCallout">
            <a:avLst>
              <a:gd name="adj1" fmla="val -89681"/>
              <a:gd name="adj2" fmla="val 59631"/>
              <a:gd name="adj3"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800" b="0" i="0" u="none" strike="noStrike" kern="1200" cap="none" spc="0" normalizeH="0" baseline="0" noProof="0" dirty="0">
                <a:ln>
                  <a:noFill/>
                </a:ln>
                <a:solidFill>
                  <a:schemeClr val="tx1"/>
                </a:solidFill>
                <a:effectLst/>
                <a:uLnTx/>
                <a:uFillTx/>
                <a:latin typeface="+mn-lt"/>
                <a:ea typeface="+mn-ea"/>
                <a:cs typeface="+mn-cs"/>
              </a:rPr>
              <a:t>原单位留存</a:t>
            </a:r>
            <a:endParaRPr kumimoji="0" lang="zh-CN" altLang="en-US"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圆角矩形标注 7"/>
          <p:cNvSpPr/>
          <p:nvPr/>
        </p:nvSpPr>
        <p:spPr>
          <a:xfrm>
            <a:off x="5813425" y="2565400"/>
            <a:ext cx="1441450" cy="1150938"/>
          </a:xfrm>
          <a:prstGeom prst="wedgeRoundRectCallout">
            <a:avLst>
              <a:gd name="adj1" fmla="val -89681"/>
              <a:gd name="adj2" fmla="val 59631"/>
              <a:gd name="adj3"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800" b="0" i="0" u="none" strike="noStrike" kern="1200" cap="none" spc="0" normalizeH="0" baseline="0" noProof="0" dirty="0">
                <a:ln>
                  <a:noFill/>
                </a:ln>
                <a:solidFill>
                  <a:schemeClr val="tx1"/>
                </a:solidFill>
                <a:effectLst/>
                <a:uLnTx/>
                <a:uFillTx/>
                <a:latin typeface="+mn-lt"/>
                <a:ea typeface="+mn-ea"/>
                <a:cs typeface="+mn-cs"/>
              </a:rPr>
              <a:t>本人携带去新单位或学校报到</a:t>
            </a:r>
            <a:endParaRPr kumimoji="0" lang="zh-CN" altLang="en-US"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9" name="圆角矩形标注 8"/>
          <p:cNvSpPr/>
          <p:nvPr/>
        </p:nvSpPr>
        <p:spPr>
          <a:xfrm>
            <a:off x="5832475" y="4076700"/>
            <a:ext cx="2482850" cy="1801813"/>
          </a:xfrm>
          <a:prstGeom prst="wedgeRoundRectCallout">
            <a:avLst>
              <a:gd name="adj1" fmla="val -89681"/>
              <a:gd name="adj2" fmla="val 59631"/>
              <a:gd name="adj3"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800" b="0" i="0" u="none" strike="noStrike" kern="1200" cap="none" spc="0" normalizeH="0" baseline="0" noProof="0" dirty="0">
                <a:ln>
                  <a:noFill/>
                </a:ln>
                <a:solidFill>
                  <a:schemeClr val="tx1"/>
                </a:solidFill>
                <a:effectLst/>
                <a:uLnTx/>
                <a:uFillTx/>
                <a:latin typeface="+mn-lt"/>
                <a:ea typeface="+mn-ea"/>
                <a:cs typeface="+mn-cs"/>
              </a:rPr>
              <a:t>回执由接受单位开具，落实组织关系一个月内，如遇假期可以顺延，填好由本人或接收单位将回执寄回，不寄回视为失联党员</a:t>
            </a:r>
            <a:endParaRPr kumimoji="0" lang="zh-CN" altLang="en-US" sz="1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Rectangle 2"/>
          <p:cNvSpPr>
            <a:spLocks noGrp="1"/>
          </p:cNvSpPr>
          <p:nvPr>
            <p:ph type="title"/>
          </p:nvPr>
        </p:nvSpPr>
        <p:spPr/>
        <p:txBody>
          <a:bodyPr vert="horz" wrap="square" lIns="91440" tIns="45720" rIns="91440" bIns="45720" anchor="b" anchorCtr="0"/>
          <a:p>
            <a:pPr eaLnBrk="1" hangingPunct="1"/>
            <a:r>
              <a:rPr lang="en-US" altLang="zh-CN" b="1" dirty="0"/>
              <a:t>7. </a:t>
            </a:r>
            <a:r>
              <a:rPr lang="zh-CN" altLang="en-US" b="1" dirty="0"/>
              <a:t>毕业生党员档案</a:t>
            </a:r>
            <a:endParaRPr lang="zh-CN" altLang="en-US" b="1" dirty="0"/>
          </a:p>
        </p:txBody>
      </p:sp>
      <p:sp>
        <p:nvSpPr>
          <p:cNvPr id="16387" name="Rectangle 3"/>
          <p:cNvSpPr>
            <a:spLocks noGrp="1"/>
          </p:cNvSpPr>
          <p:nvPr>
            <p:ph idx="1"/>
          </p:nvPr>
        </p:nvSpPr>
        <p:spPr>
          <a:xfrm>
            <a:off x="566738" y="1752600"/>
            <a:ext cx="7893050" cy="4413250"/>
          </a:xfrm>
        </p:spPr>
        <p:txBody>
          <a:bodyPr vert="horz" wrap="square" lIns="91440" tIns="45720" rIns="91440" bIns="45720" anchor="t" anchorCtr="0"/>
          <a:p>
            <a:pPr eaLnBrk="1" hangingPunct="1">
              <a:lnSpc>
                <a:spcPct val="90000"/>
              </a:lnSpc>
            </a:pPr>
            <a:r>
              <a:rPr lang="zh-CN" altLang="en-US" sz="2600" dirty="0"/>
              <a:t>正式党员的档案随人事档案一并寄走；</a:t>
            </a:r>
            <a:endParaRPr lang="zh-CN" altLang="en-US" sz="2600" dirty="0"/>
          </a:p>
          <a:p>
            <a:pPr eaLnBrk="1" hangingPunct="1">
              <a:lnSpc>
                <a:spcPct val="90000"/>
              </a:lnSpc>
            </a:pPr>
            <a:r>
              <a:rPr lang="zh-CN" altLang="en-US" sz="2600" dirty="0"/>
              <a:t>预备党员的档案资料密封后交给学生本人，由学生本人交到即将工作或学习的单位党组织；</a:t>
            </a:r>
            <a:endParaRPr lang="zh-CN" altLang="en-US" sz="2600" dirty="0"/>
          </a:p>
          <a:p>
            <a:pPr eaLnBrk="1" hangingPunct="1">
              <a:lnSpc>
                <a:spcPct val="90000"/>
              </a:lnSpc>
              <a:buNone/>
            </a:pPr>
            <a:r>
              <a:rPr lang="zh-CN" altLang="en-US" sz="2600" dirty="0"/>
              <a:t>   </a:t>
            </a:r>
            <a:r>
              <a:rPr lang="en-US" altLang="zh-CN" sz="2600" b="1" dirty="0">
                <a:solidFill>
                  <a:srgbClr val="FF0066"/>
                </a:solidFill>
                <a:latin typeface="楷体_GB2312" pitchFamily="49" charset="-122"/>
                <a:ea typeface="楷体_GB2312" pitchFamily="49" charset="-122"/>
              </a:rPr>
              <a:t>2020</a:t>
            </a:r>
            <a:r>
              <a:rPr lang="zh-CN" altLang="en-US" sz="2600" b="1" dirty="0">
                <a:solidFill>
                  <a:srgbClr val="FF0066"/>
                </a:solidFill>
                <a:latin typeface="楷体_GB2312" pitchFamily="49" charset="-122"/>
                <a:ea typeface="楷体_GB2312" pitchFamily="49" charset="-122"/>
              </a:rPr>
              <a:t>年下半年入党的预备党员</a:t>
            </a:r>
            <a:r>
              <a:rPr lang="zh-CN" altLang="en-US" sz="2600" dirty="0">
                <a:solidFill>
                  <a:srgbClr val="FF0066"/>
                </a:solidFill>
                <a:latin typeface="楷体_GB2312" pitchFamily="49" charset="-122"/>
                <a:ea typeface="楷体_GB2312" pitchFamily="49" charset="-122"/>
              </a:rPr>
              <a:t>，上交两个季度的思想汇报，支部组织填写两个季度的“预备党员考察纪实表”（两张表）</a:t>
            </a:r>
            <a:endParaRPr lang="en-US" altLang="zh-CN" sz="2600" dirty="0">
              <a:solidFill>
                <a:srgbClr val="FF0066"/>
              </a:solidFill>
              <a:latin typeface="楷体_GB2312" pitchFamily="49" charset="-122"/>
              <a:ea typeface="楷体_GB2312" pitchFamily="49" charset="-122"/>
            </a:endParaRPr>
          </a:p>
          <a:p>
            <a:pPr eaLnBrk="1" hangingPunct="1">
              <a:lnSpc>
                <a:spcPct val="90000"/>
              </a:lnSpc>
              <a:buNone/>
            </a:pPr>
            <a:r>
              <a:rPr lang="en-US" altLang="zh-CN" sz="2600" dirty="0">
                <a:solidFill>
                  <a:srgbClr val="3333FF"/>
                </a:solidFill>
              </a:rPr>
              <a:t>    </a:t>
            </a:r>
            <a:endParaRPr lang="en-US" altLang="zh-CN" sz="2600" dirty="0">
              <a:solidFill>
                <a:srgbClr val="3333FF"/>
              </a:solidFill>
            </a:endParaRPr>
          </a:p>
          <a:p>
            <a:pPr eaLnBrk="1" hangingPunct="1">
              <a:lnSpc>
                <a:spcPct val="90000"/>
              </a:lnSpc>
              <a:buNone/>
            </a:pPr>
            <a:r>
              <a:rPr lang="zh-CN" altLang="en-US" sz="2600" b="1" dirty="0"/>
              <a:t>务必于</a:t>
            </a:r>
            <a:r>
              <a:rPr lang="en-US" altLang="zh-CN" sz="2600" b="1" dirty="0"/>
              <a:t>6</a:t>
            </a:r>
            <a:r>
              <a:rPr lang="zh-CN" altLang="en-US" sz="2600" b="1" dirty="0"/>
              <a:t>月</a:t>
            </a:r>
            <a:r>
              <a:rPr lang="en-US" altLang="zh-CN" sz="2600" b="1" dirty="0"/>
              <a:t>11</a:t>
            </a:r>
            <a:r>
              <a:rPr lang="zh-CN" altLang="en-US" sz="2600" b="1" dirty="0"/>
              <a:t>日（周五）</a:t>
            </a:r>
            <a:r>
              <a:rPr lang="en-US" altLang="zh-CN" sz="2600" b="1" dirty="0"/>
              <a:t>12</a:t>
            </a:r>
            <a:r>
              <a:rPr lang="zh-CN" altLang="en-US" sz="2600" b="1" dirty="0"/>
              <a:t>点前交到生物站</a:t>
            </a:r>
            <a:r>
              <a:rPr lang="en-US" altLang="zh-CN" sz="2600" b="1" dirty="0"/>
              <a:t>A106</a:t>
            </a:r>
            <a:r>
              <a:rPr lang="zh-CN" altLang="en-US" sz="2600" b="1" dirty="0"/>
              <a:t>。</a:t>
            </a:r>
            <a:endParaRPr lang="en-US" altLang="zh-CN" sz="2600" b="1" dirty="0"/>
          </a:p>
          <a:p>
            <a:pPr eaLnBrk="1" hangingPunct="1">
              <a:lnSpc>
                <a:spcPct val="90000"/>
              </a:lnSpc>
              <a:buNone/>
            </a:pPr>
            <a:r>
              <a:rPr lang="zh-CN" altLang="en-US" sz="2600" b="1" dirty="0"/>
              <a:t>资料下载：学院网站，通知与公告栏目</a:t>
            </a:r>
            <a:endParaRPr lang="en-US" altLang="zh-CN" sz="2600" b="1" dirty="0"/>
          </a:p>
          <a:p>
            <a:pPr eaLnBrk="1" hangingPunct="1">
              <a:lnSpc>
                <a:spcPct val="90000"/>
              </a:lnSpc>
              <a:buNone/>
            </a:pPr>
            <a:endParaRPr lang="en-US" altLang="zh-CN" sz="1800" b="1" dirty="0"/>
          </a:p>
          <a:p>
            <a:pPr eaLnBrk="1" hangingPunct="1">
              <a:lnSpc>
                <a:spcPct val="90000"/>
              </a:lnSpc>
              <a:buNone/>
            </a:pPr>
            <a:endParaRPr lang="en-US" altLang="zh-CN" sz="2600" dirty="0"/>
          </a:p>
          <a:p>
            <a:pPr eaLnBrk="1" hangingPunct="1">
              <a:lnSpc>
                <a:spcPct val="90000"/>
              </a:lnSpc>
              <a:buNone/>
            </a:pPr>
            <a:r>
              <a:rPr lang="en-US" altLang="zh-CN" sz="2600" dirty="0"/>
              <a:t>    </a:t>
            </a:r>
            <a:endParaRPr lang="zh-CN" altLang="en-US" sz="2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标题 1"/>
          <p:cNvSpPr>
            <a:spLocks noGrp="1"/>
          </p:cNvSpPr>
          <p:nvPr>
            <p:ph type="title"/>
          </p:nvPr>
        </p:nvSpPr>
        <p:spPr/>
        <p:txBody>
          <a:bodyPr vert="horz" wrap="square" lIns="91440" tIns="45720" rIns="91440" bIns="45720" anchor="b" anchorCtr="0"/>
          <a:p>
            <a:pPr>
              <a:buNone/>
            </a:pPr>
            <a:endParaRPr lang="zh-CN" altLang="en-US" dirty="0"/>
          </a:p>
        </p:txBody>
      </p:sp>
      <p:sp>
        <p:nvSpPr>
          <p:cNvPr id="17411" name="内容占位符 2"/>
          <p:cNvSpPr>
            <a:spLocks noGrp="1"/>
          </p:cNvSpPr>
          <p:nvPr>
            <p:ph idx="1"/>
          </p:nvPr>
        </p:nvSpPr>
        <p:spPr/>
        <p:txBody>
          <a:bodyPr vert="horz" wrap="square" lIns="91440" tIns="45720" rIns="91440" bIns="45720" anchor="t" anchorCtr="0"/>
          <a:p>
            <a:r>
              <a:rPr lang="en-US" altLang="zh-CN" dirty="0"/>
              <a:t>6</a:t>
            </a:r>
            <a:r>
              <a:rPr lang="zh-CN" altLang="en-US" dirty="0"/>
              <a:t>月</a:t>
            </a:r>
            <a:r>
              <a:rPr lang="en-US" altLang="zh-CN" dirty="0"/>
              <a:t>9</a:t>
            </a:r>
            <a:r>
              <a:rPr lang="zh-CN" altLang="en-US" dirty="0"/>
              <a:t>日各支部需要交的材料清单</a:t>
            </a:r>
            <a:endParaRPr lang="en-US" altLang="zh-CN" dirty="0"/>
          </a:p>
          <a:p>
            <a:pPr>
              <a:buNone/>
            </a:pPr>
            <a:r>
              <a:rPr lang="zh-CN" altLang="en-US" b="1" dirty="0">
                <a:latin typeface="Adobe 楷体 Std R" panose="02020400000000000000" pitchFamily="18" charset="-122"/>
                <a:ea typeface="Adobe 楷体 Std R" panose="02020400000000000000" pitchFamily="18" charset="-122"/>
              </a:rPr>
              <a:t>电子版：</a:t>
            </a:r>
            <a:r>
              <a:rPr lang="en-US" altLang="zh-CN" b="1" dirty="0">
                <a:latin typeface="Adobe 楷体 Std R" panose="02020400000000000000" pitchFamily="18" charset="-122"/>
                <a:ea typeface="Adobe 楷体 Std R" panose="02020400000000000000" pitchFamily="18" charset="-122"/>
              </a:rPr>
              <a:t>6</a:t>
            </a:r>
            <a:r>
              <a:rPr lang="zh-CN" altLang="en-US" b="1" dirty="0">
                <a:latin typeface="Adobe 楷体 Std R" panose="02020400000000000000" pitchFamily="18" charset="-122"/>
                <a:ea typeface="Adobe 楷体 Std R" panose="02020400000000000000" pitchFamily="18" charset="-122"/>
              </a:rPr>
              <a:t>月</a:t>
            </a:r>
            <a:r>
              <a:rPr lang="en-US" altLang="zh-CN" b="1" dirty="0">
                <a:latin typeface="Adobe 楷体 Std R" panose="02020400000000000000" pitchFamily="18" charset="-122"/>
                <a:ea typeface="Adobe 楷体 Std R" panose="02020400000000000000" pitchFamily="18" charset="-122"/>
              </a:rPr>
              <a:t>9</a:t>
            </a:r>
            <a:r>
              <a:rPr lang="zh-CN" altLang="en-US" b="1" dirty="0">
                <a:latin typeface="Adobe 楷体 Std R" panose="02020400000000000000" pitchFamily="18" charset="-122"/>
                <a:ea typeface="Adobe 楷体 Std R" panose="02020400000000000000" pitchFamily="18" charset="-122"/>
              </a:rPr>
              <a:t>日上午</a:t>
            </a:r>
            <a:r>
              <a:rPr lang="en-US" altLang="zh-CN" dirty="0">
                <a:latin typeface="Adobe 楷体 Std R" panose="02020400000000000000" pitchFamily="18" charset="-122"/>
                <a:ea typeface="Adobe 楷体 Std R" panose="02020400000000000000" pitchFamily="18" charset="-122"/>
              </a:rPr>
              <a:t>8:00</a:t>
            </a:r>
            <a:r>
              <a:rPr lang="zh-CN" altLang="en-US" dirty="0">
                <a:latin typeface="Adobe 楷体 Std R" panose="02020400000000000000" pitchFamily="18" charset="-122"/>
                <a:ea typeface="Adobe 楷体 Std R" panose="02020400000000000000" pitchFamily="18" charset="-122"/>
              </a:rPr>
              <a:t>之前，</a:t>
            </a:r>
            <a:r>
              <a:rPr lang="zh-CN" altLang="en-US" dirty="0">
                <a:latin typeface="Adobe 楷体 Std R" panose="02020400000000000000" pitchFamily="18" charset="-122"/>
                <a:ea typeface="Adobe 楷体 Std R" panose="02020400000000000000" pitchFamily="18" charset="-122"/>
                <a:hlinkClick r:id="rId1"/>
              </a:rPr>
              <a:t>党支部负责人将统计好的</a:t>
            </a:r>
            <a:r>
              <a:rPr lang="en-US" altLang="zh-CN" dirty="0">
                <a:latin typeface="Adobe 楷体 Std R" panose="02020400000000000000" pitchFamily="18" charset="-122"/>
                <a:ea typeface="Adobe 楷体 Std R" panose="02020400000000000000" pitchFamily="18" charset="-122"/>
                <a:hlinkClick r:id="rId1"/>
              </a:rPr>
              <a:t>《</a:t>
            </a:r>
            <a:r>
              <a:rPr lang="zh-CN" altLang="en-US" dirty="0">
                <a:latin typeface="Adobe 楷体 Std R" panose="02020400000000000000" pitchFamily="18" charset="-122"/>
                <a:ea typeface="Adobe 楷体 Std R" panose="02020400000000000000" pitchFamily="18" charset="-122"/>
                <a:hlinkClick r:id="rId1"/>
              </a:rPr>
              <a:t>毕业生党员转出组织关系信息统计表</a:t>
            </a:r>
            <a:r>
              <a:rPr lang="en-US" altLang="zh-CN" dirty="0">
                <a:latin typeface="Adobe 楷体 Std R" panose="02020400000000000000" pitchFamily="18" charset="-122"/>
                <a:ea typeface="Adobe 楷体 Std R" panose="02020400000000000000" pitchFamily="18" charset="-122"/>
                <a:hlinkClick r:id="rId1"/>
              </a:rPr>
              <a:t>》</a:t>
            </a:r>
            <a:r>
              <a:rPr lang="zh-CN" altLang="en-US" dirty="0">
                <a:latin typeface="Adobe 楷体 Std R" panose="02020400000000000000" pitchFamily="18" charset="-122"/>
                <a:ea typeface="Adobe 楷体 Std R" panose="02020400000000000000" pitchFamily="18" charset="-122"/>
                <a:hlinkClick r:id="rId1"/>
              </a:rPr>
              <a:t>发到</a:t>
            </a:r>
            <a:r>
              <a:rPr lang="en-US" altLang="zh-CN" dirty="0">
                <a:latin typeface="Adobe 楷体 Std R" panose="02020400000000000000" pitchFamily="18" charset="-122"/>
                <a:ea typeface="Adobe 楷体 Std R" panose="02020400000000000000" pitchFamily="18" charset="-122"/>
                <a:hlinkClick r:id="rId1"/>
              </a:rPr>
              <a:t>skydangwei@126.com</a:t>
            </a:r>
            <a:endParaRPr lang="en-US" altLang="zh-CN" dirty="0">
              <a:latin typeface="Adobe 楷体 Std R" panose="02020400000000000000" pitchFamily="18" charset="-122"/>
              <a:ea typeface="Adobe 楷体 Std R" panose="02020400000000000000" pitchFamily="18" charset="-122"/>
            </a:endParaRPr>
          </a:p>
          <a:p>
            <a:pPr>
              <a:buNone/>
            </a:pPr>
            <a:r>
              <a:rPr lang="zh-CN" altLang="en-US" b="1" dirty="0">
                <a:latin typeface="Adobe 楷体 Std R" panose="02020400000000000000" pitchFamily="18" charset="-122"/>
                <a:ea typeface="Adobe 楷体 Std R" panose="02020400000000000000" pitchFamily="18" charset="-122"/>
              </a:rPr>
              <a:t>纸质版：①《信息统计表》（每人确认签字）；②</a:t>
            </a:r>
            <a:r>
              <a:rPr lang="zh-CN" altLang="en-US" dirty="0">
                <a:latin typeface="Adobe 楷体 Std R" panose="02020400000000000000" pitchFamily="18" charset="-122"/>
                <a:ea typeface="Adobe 楷体 Std R" panose="02020400000000000000" pitchFamily="18" charset="-122"/>
              </a:rPr>
              <a:t>将保留党组织关系申请表（每人一式三份，正反面打印）交到生物站</a:t>
            </a:r>
            <a:r>
              <a:rPr lang="en-US" altLang="zh-CN" dirty="0">
                <a:latin typeface="Adobe 楷体 Std R" panose="02020400000000000000" pitchFamily="18" charset="-122"/>
                <a:ea typeface="Adobe 楷体 Std R" panose="02020400000000000000" pitchFamily="18" charset="-122"/>
              </a:rPr>
              <a:t>A106</a:t>
            </a:r>
            <a:r>
              <a:rPr lang="zh-CN" altLang="en-US" dirty="0">
                <a:latin typeface="Adobe 楷体 Std R" panose="02020400000000000000" pitchFamily="18" charset="-122"/>
                <a:ea typeface="Adobe 楷体 Std R" panose="02020400000000000000" pitchFamily="18" charset="-122"/>
              </a:rPr>
              <a:t>；</a:t>
            </a:r>
            <a:endParaRPr lang="zh-CN" altLang="en-US" dirty="0">
              <a:latin typeface="Adobe 楷体 Std R" panose="02020400000000000000" pitchFamily="18" charset="-122"/>
              <a:ea typeface="Adobe 楷体 Std R" panose="02020400000000000000" pitchFamily="18" charset="-122"/>
            </a:endParaRPr>
          </a:p>
          <a:p>
            <a:pPr>
              <a:buNone/>
            </a:pPr>
            <a:r>
              <a:rPr lang="zh-CN" altLang="en-US" dirty="0">
                <a:latin typeface="Adobe 楷体 Std R" panose="02020400000000000000" pitchFamily="18" charset="-122"/>
                <a:ea typeface="Adobe 楷体 Std R" panose="02020400000000000000" pitchFamily="18" charset="-122"/>
              </a:rPr>
              <a:t> </a:t>
            </a:r>
            <a:r>
              <a:rPr lang="en-US" altLang="zh-CN" dirty="0">
                <a:latin typeface="Adobe 楷体 Std R" panose="02020400000000000000" pitchFamily="18" charset="-122"/>
                <a:ea typeface="Adobe 楷体 Std R" panose="02020400000000000000" pitchFamily="18" charset="-122"/>
              </a:rPr>
              <a:t>   </a:t>
            </a:r>
            <a:r>
              <a:rPr lang="zh-CN" altLang="en-US" dirty="0">
                <a:latin typeface="Adobe 楷体 Std R" panose="02020400000000000000" pitchFamily="18" charset="-122"/>
                <a:ea typeface="Adobe 楷体 Std R" panose="02020400000000000000" pitchFamily="18" charset="-122"/>
              </a:rPr>
              <a:t>③预备党员材料（每人两份思想汇报</a:t>
            </a:r>
            <a:r>
              <a:rPr lang="en-US" altLang="zh-CN" dirty="0">
                <a:latin typeface="Adobe 楷体 Std R" panose="02020400000000000000" pitchFamily="18" charset="-122"/>
                <a:ea typeface="Adobe 楷体 Std R" panose="02020400000000000000" pitchFamily="18" charset="-122"/>
              </a:rPr>
              <a:t>+</a:t>
            </a:r>
            <a:r>
              <a:rPr lang="zh-CN" altLang="en-US" dirty="0">
                <a:latin typeface="Adobe 楷体 Std R" panose="02020400000000000000" pitchFamily="18" charset="-122"/>
                <a:ea typeface="Adobe 楷体 Std R" panose="02020400000000000000" pitchFamily="18" charset="-122"/>
              </a:rPr>
              <a:t>预备党员考察记实表）</a:t>
            </a:r>
            <a:endParaRPr lang="en-US" altLang="zh-CN" dirty="0">
              <a:latin typeface="Adobe 楷体 Std R" panose="02020400000000000000" pitchFamily="18" charset="-122"/>
              <a:ea typeface="Adobe 楷体 Std R" panose="02020400000000000000" pitchFamily="18" charset="-122"/>
            </a:endParaRPr>
          </a:p>
          <a:p>
            <a:pPr>
              <a:buNone/>
            </a:pPr>
            <a:endParaRPr lang="zh-CN" altLang="en-US" dirty="0">
              <a:latin typeface="Adobe 楷体 Std R" panose="02020400000000000000" pitchFamily="18" charset="-122"/>
              <a:ea typeface="Adobe 楷体 Std R" panose="02020400000000000000" pitchFamily="18"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Rectangle 2"/>
          <p:cNvSpPr>
            <a:spLocks noGrp="1"/>
          </p:cNvSpPr>
          <p:nvPr>
            <p:ph type="title"/>
          </p:nvPr>
        </p:nvSpPr>
        <p:spPr/>
        <p:txBody>
          <a:bodyPr vert="horz" wrap="square" lIns="91440" tIns="45720" rIns="91440" bIns="45720" anchor="b" anchorCtr="0"/>
          <a:p>
            <a:pPr eaLnBrk="1" hangingPunct="1"/>
            <a:r>
              <a:rPr lang="en-US" altLang="zh-CN" sz="3400" b="1" dirty="0"/>
              <a:t>1</a:t>
            </a:r>
            <a:r>
              <a:rPr lang="zh-CN" altLang="en-US" sz="3400" b="1" dirty="0"/>
              <a:t>．什么是党员组织关系？为什么要转移组织关系？</a:t>
            </a:r>
            <a:endParaRPr lang="zh-CN" altLang="en-US" sz="3400" b="1" dirty="0"/>
          </a:p>
        </p:txBody>
      </p:sp>
      <p:sp>
        <p:nvSpPr>
          <p:cNvPr id="4099" name="Rectangle 3"/>
          <p:cNvSpPr>
            <a:spLocks noGrp="1"/>
          </p:cNvSpPr>
          <p:nvPr>
            <p:ph idx="1"/>
          </p:nvPr>
        </p:nvSpPr>
        <p:spPr/>
        <p:txBody>
          <a:bodyPr vert="horz" wrap="square" lIns="91440" tIns="45720" rIns="91440" bIns="45720" anchor="t" anchorCtr="0"/>
          <a:p>
            <a:pPr eaLnBrk="1" hangingPunct="1">
              <a:lnSpc>
                <a:spcPct val="90000"/>
              </a:lnSpc>
            </a:pPr>
            <a:r>
              <a:rPr lang="en-US" altLang="zh-CN" dirty="0"/>
              <a:t> </a:t>
            </a:r>
            <a:r>
              <a:rPr lang="zh-CN" altLang="en-US" b="1" dirty="0">
                <a:solidFill>
                  <a:srgbClr val="FF3300"/>
                </a:solidFill>
                <a:latin typeface="Adobe 楷体 Std R" panose="02020400000000000000" pitchFamily="18" charset="-122"/>
                <a:ea typeface="Adobe 楷体 Std R" panose="02020400000000000000" pitchFamily="18" charset="-122"/>
              </a:rPr>
              <a:t>党员组织关系</a:t>
            </a:r>
            <a:r>
              <a:rPr lang="zh-CN" altLang="en-US" dirty="0">
                <a:latin typeface="Adobe 楷体 Std R" panose="02020400000000000000" pitchFamily="18" charset="-122"/>
                <a:ea typeface="Adobe 楷体 Std R" panose="02020400000000000000" pitchFamily="18" charset="-122"/>
              </a:rPr>
              <a:t>是指党员对党的基层组织的隶属关系。党员工作单位、经常居住地发生变动的，或者外出学习、工作、生活六个月以上并且地点相对固定的，应当转移组织关系。</a:t>
            </a:r>
            <a:endParaRPr lang="en-US" altLang="zh-CN" dirty="0">
              <a:latin typeface="Adobe 楷体 Std R" panose="02020400000000000000" pitchFamily="18" charset="-122"/>
              <a:ea typeface="Adobe 楷体 Std R" panose="02020400000000000000" pitchFamily="18" charset="-122"/>
            </a:endParaRPr>
          </a:p>
          <a:p>
            <a:pPr eaLnBrk="1" hangingPunct="1">
              <a:lnSpc>
                <a:spcPct val="90000"/>
              </a:lnSpc>
              <a:buNone/>
            </a:pPr>
            <a:r>
              <a:rPr lang="en-US" altLang="zh-CN" sz="2000" dirty="0">
                <a:latin typeface="Adobe 楷体 Std R" panose="02020400000000000000" pitchFamily="18" charset="-122"/>
                <a:ea typeface="Adobe 楷体 Std R" panose="02020400000000000000" pitchFamily="18" charset="-122"/>
              </a:rPr>
              <a:t>——《</a:t>
            </a:r>
            <a:r>
              <a:rPr lang="zh-CN" altLang="en-US" sz="2000" dirty="0">
                <a:latin typeface="Adobe 楷体 Std R" panose="02020400000000000000" pitchFamily="18" charset="-122"/>
                <a:ea typeface="Adobe 楷体 Std R" panose="02020400000000000000" pitchFamily="18" charset="-122"/>
              </a:rPr>
              <a:t>中国共产党党员教育管理工作条例</a:t>
            </a:r>
            <a:r>
              <a:rPr lang="en-US" altLang="zh-CN" sz="2000" dirty="0">
                <a:latin typeface="Adobe 楷体 Std R" panose="02020400000000000000" pitchFamily="18" charset="-122"/>
                <a:ea typeface="Adobe 楷体 Std R" panose="02020400000000000000" pitchFamily="18" charset="-122"/>
              </a:rPr>
              <a:t>》</a:t>
            </a:r>
            <a:r>
              <a:rPr lang="zh-CN" altLang="en-US" sz="2000" dirty="0">
                <a:latin typeface="Adobe 楷体 Std R" panose="02020400000000000000" pitchFamily="18" charset="-122"/>
                <a:ea typeface="Adobe 楷体 Std R" panose="02020400000000000000" pitchFamily="18" charset="-122"/>
              </a:rPr>
              <a:t>第五章第二十五条规定</a:t>
            </a:r>
            <a:endParaRPr lang="zh-CN" altLang="en-US" sz="2000" dirty="0">
              <a:latin typeface="Adobe 楷体 Std R" panose="02020400000000000000" pitchFamily="18" charset="-122"/>
              <a:ea typeface="Adobe 楷体 Std R" panose="02020400000000000000" pitchFamily="18" charset="-122"/>
            </a:endParaRPr>
          </a:p>
          <a:p>
            <a:pPr eaLnBrk="1" hangingPunct="1">
              <a:lnSpc>
                <a:spcPct val="90000"/>
              </a:lnSpc>
            </a:pPr>
            <a:r>
              <a:rPr lang="zh-CN" altLang="en-US" dirty="0">
                <a:latin typeface="Adobe 楷体 Std R" panose="02020400000000000000" pitchFamily="18" charset="-122"/>
                <a:ea typeface="Adobe 楷体 Std R" panose="02020400000000000000" pitchFamily="18" charset="-122"/>
              </a:rPr>
              <a:t>按照党章规定，每个党员不论职务高低，都必须编入党的一个支部、小组或其他特定组织，参加党的组织生活，接受党内外群众的监督。</a:t>
            </a:r>
            <a:endParaRPr lang="zh-CN" altLang="en-US" dirty="0">
              <a:latin typeface="Adobe 楷体 Std R" panose="02020400000000000000" pitchFamily="18" charset="-122"/>
              <a:ea typeface="Adobe 楷体 Std R" panose="02020400000000000000" pitchFamily="18" charset="-122"/>
            </a:endParaRPr>
          </a:p>
          <a:p>
            <a:pPr eaLnBrk="1" hangingPunct="1">
              <a:lnSpc>
                <a:spcPct val="90000"/>
              </a:lnSpc>
              <a:buNone/>
            </a:pPr>
            <a:endParaRPr lang="zh-CN" altLang="en-US" dirty="0">
              <a:solidFill>
                <a:srgbClr val="FF33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标题 1"/>
          <p:cNvSpPr>
            <a:spLocks noGrp="1"/>
          </p:cNvSpPr>
          <p:nvPr>
            <p:ph type="title"/>
          </p:nvPr>
        </p:nvSpPr>
        <p:spPr/>
        <p:txBody>
          <a:bodyPr vert="horz" wrap="square" lIns="91440" tIns="45720" rIns="91440" bIns="45720" anchor="b" anchorCtr="0"/>
          <a:p>
            <a:r>
              <a:rPr lang="en-US" altLang="zh-CN" b="1" dirty="0"/>
              <a:t>2.</a:t>
            </a:r>
            <a:r>
              <a:rPr lang="zh-CN" altLang="en-US" b="1" dirty="0"/>
              <a:t>已落实工作单位的毕业生党员</a:t>
            </a:r>
            <a:endParaRPr lang="zh-CN" altLang="en-US" b="1" dirty="0"/>
          </a:p>
        </p:txBody>
      </p:sp>
      <p:sp>
        <p:nvSpPr>
          <p:cNvPr id="3" name="内容占位符 2"/>
          <p:cNvSpPr>
            <a:spLocks noGrp="1"/>
          </p:cNvSpPr>
          <p:nvPr>
            <p:ph idx="1"/>
          </p:nvPr>
        </p:nvSpPr>
        <p:spPr>
          <a:xfrm>
            <a:off x="395288" y="1844675"/>
            <a:ext cx="8326438" cy="4267200"/>
          </a:xfrm>
        </p:spPr>
        <p:txBody>
          <a:bodyPr vert="horz" wrap="square" lIns="91440" tIns="45720" rIns="91440" bIns="45720" numCol="1" anchor="t" anchorCtr="0" compatLnSpc="1">
            <a:normAutofit fontScale="92500" lnSpcReduction="10000"/>
          </a:bodyPr>
          <a:lstStyle/>
          <a:p>
            <a:pPr marL="469900" marR="0" lvl="0" indent="-469900" algn="l" defTabSz="914400" rtl="0" eaLnBrk="0" fontAlgn="base" latinLnBrk="0" hangingPunct="0">
              <a:lnSpc>
                <a:spcPct val="100000"/>
              </a:lnSpc>
              <a:spcBef>
                <a:spcPct val="20000"/>
              </a:spcBef>
              <a:spcAft>
                <a:spcPct val="0"/>
              </a:spcAft>
              <a:buClr>
                <a:schemeClr val="accent2"/>
              </a:buClr>
              <a:buSzTx/>
              <a:buFont typeface="Wingdings" panose="05000000000000000000" pitchFamily="2" charset="2"/>
              <a:buChar char="o"/>
              <a:defRPr/>
            </a:pPr>
            <a:r>
              <a:rPr kumimoji="0" lang="zh-CN" altLang="zh-CN" sz="30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应将组织关系转出。其工作单位建立党组织的，应将组织关系及时转移到单位党组织；工作单位尚未建立党组织的，可将组织关系转移到单位所在地或本人居住地的街道、乡镇党组织，也可随同档案转移到县以上政府所属公共就业和人才服务机构党组织。</a:t>
            </a:r>
            <a:endParaRPr kumimoji="0" lang="zh-CN" altLang="zh-CN" sz="30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endParaRPr>
          </a:p>
          <a:p>
            <a:pPr marL="469900" marR="0" lvl="0" indent="-469900" algn="l" defTabSz="914400" rtl="0" eaLnBrk="0" fontAlgn="base" latinLnBrk="0" hangingPunct="0">
              <a:lnSpc>
                <a:spcPct val="100000"/>
              </a:lnSpc>
              <a:spcBef>
                <a:spcPct val="20000"/>
              </a:spcBef>
              <a:spcAft>
                <a:spcPct val="0"/>
              </a:spcAft>
              <a:buClr>
                <a:schemeClr val="accent2"/>
              </a:buClr>
              <a:buSzTx/>
              <a:buFont typeface="Wingdings" panose="05000000000000000000" pitchFamily="2" charset="2"/>
              <a:buChar char="o"/>
              <a:defRPr/>
            </a:pPr>
            <a:r>
              <a:rPr kumimoji="0" lang="zh-CN" altLang="zh-CN" sz="30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如未办理组织关系转出，离校手续单上学院盖章处不予盖章。</a:t>
            </a:r>
            <a:endParaRPr kumimoji="0" lang="zh-CN" altLang="zh-CN" sz="30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endParaRPr>
          </a:p>
          <a:p>
            <a:pPr marL="469900" marR="0" lvl="0" indent="-469900" algn="l" defTabSz="914400" rtl="0" eaLnBrk="0" fontAlgn="base" latinLnBrk="0" hangingPunct="0">
              <a:lnSpc>
                <a:spcPct val="100000"/>
              </a:lnSpc>
              <a:spcBef>
                <a:spcPct val="20000"/>
              </a:spcBef>
              <a:spcAft>
                <a:spcPct val="0"/>
              </a:spcAft>
              <a:buClr>
                <a:schemeClr val="accent2"/>
              </a:buClr>
              <a:buSzTx/>
              <a:buFont typeface="Wingdings" panose="05000000000000000000" pitchFamily="2" charset="2"/>
              <a:buChar char="o"/>
              <a:defRPr/>
            </a:pPr>
            <a:r>
              <a:rPr kumimoji="0" lang="zh-CN" altLang="zh-CN" sz="30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如有特殊情况，应由本人提出申请，</a:t>
            </a:r>
            <a:r>
              <a:rPr kumimoji="0" lang="zh-CN" altLang="en-US" sz="30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学院党委</a:t>
            </a:r>
            <a:r>
              <a:rPr kumimoji="0" lang="zh-CN" altLang="zh-CN" sz="30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经与组织部沟通后进行审批。</a:t>
            </a:r>
            <a:endParaRPr kumimoji="0" lang="zh-CN" altLang="zh-CN" sz="30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endParaRPr>
          </a:p>
          <a:p>
            <a:pPr marL="469900" marR="0" lvl="0" indent="-469900" algn="l" defTabSz="914400" rtl="0" eaLnBrk="0" fontAlgn="base" latinLnBrk="0" hangingPunct="0">
              <a:lnSpc>
                <a:spcPct val="100000"/>
              </a:lnSpc>
              <a:spcBef>
                <a:spcPct val="20000"/>
              </a:spcBef>
              <a:spcAft>
                <a:spcPct val="0"/>
              </a:spcAft>
              <a:buClr>
                <a:schemeClr val="accent2"/>
              </a:buClr>
              <a:buSzTx/>
              <a:buFont typeface="Wingdings" panose="05000000000000000000" pitchFamily="2" charset="2"/>
              <a:buChar char="o"/>
              <a:defRPr/>
            </a:pPr>
            <a:endParaRPr kumimoji="0" lang="zh-CN" altLang="en-US" sz="30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介绍信有效期：</a:t>
            </a:r>
            <a:endParaRPr lang="zh-CN" altLang="en-US"/>
          </a:p>
        </p:txBody>
      </p:sp>
      <p:sp>
        <p:nvSpPr>
          <p:cNvPr id="3" name="内容占位符 2"/>
          <p:cNvSpPr>
            <a:spLocks noGrp="1"/>
          </p:cNvSpPr>
          <p:nvPr>
            <p:ph idx="1"/>
          </p:nvPr>
        </p:nvSpPr>
        <p:spPr/>
        <p:txBody>
          <a:bodyPr/>
          <a:p>
            <a:r>
              <a:rPr lang="zh-CN" altLang="en-US"/>
              <a:t>  ①本校内转移：</a:t>
            </a:r>
            <a:r>
              <a:rPr lang="en-US" altLang="zh-CN"/>
              <a:t>5</a:t>
            </a:r>
            <a:r>
              <a:rPr lang="zh-CN" altLang="en-US"/>
              <a:t>天。</a:t>
            </a:r>
            <a:endParaRPr lang="zh-CN" altLang="en-US"/>
          </a:p>
          <a:p>
            <a:r>
              <a:rPr lang="zh-CN" altLang="en-US"/>
              <a:t> </a:t>
            </a:r>
            <a:r>
              <a:rPr lang="en-US" altLang="zh-CN"/>
              <a:t> </a:t>
            </a:r>
            <a:r>
              <a:rPr lang="zh-CN" altLang="en-US"/>
              <a:t>②转去天津市内：</a:t>
            </a:r>
            <a:r>
              <a:rPr lang="en-US" altLang="zh-CN"/>
              <a:t>7</a:t>
            </a:r>
            <a:r>
              <a:rPr lang="zh-CN" altLang="en-US"/>
              <a:t>天。</a:t>
            </a:r>
            <a:endParaRPr lang="zh-CN" altLang="en-US"/>
          </a:p>
          <a:p>
            <a:r>
              <a:rPr lang="zh-CN" altLang="en-US"/>
              <a:t>  ③转去外省市单位：学校90天，除学校外的单位30天。如果转去外省市非学校单位有特殊情况需要填写有效期90天的，请在备注处说明具体原因，比如：***单位9月10日之后才可以接收组织关系。</a:t>
            </a:r>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标题 1"/>
          <p:cNvSpPr>
            <a:spLocks noGrp="1"/>
          </p:cNvSpPr>
          <p:nvPr>
            <p:ph type="title"/>
          </p:nvPr>
        </p:nvSpPr>
        <p:spPr/>
        <p:txBody>
          <a:bodyPr vert="horz" wrap="square" lIns="91440" tIns="45720" rIns="91440" bIns="45720" anchor="b" anchorCtr="0"/>
          <a:p>
            <a:r>
              <a:rPr lang="en-US" altLang="zh-CN" sz="3600" b="1" dirty="0"/>
              <a:t>3.</a:t>
            </a:r>
            <a:r>
              <a:rPr lang="zh-CN" altLang="en-US" sz="3600" b="1" dirty="0"/>
              <a:t>尚未落实工作单位的毕业生党员</a:t>
            </a:r>
            <a:endParaRPr lang="zh-CN" altLang="en-US" sz="3600" b="1" dirty="0"/>
          </a:p>
        </p:txBody>
      </p:sp>
      <p:sp>
        <p:nvSpPr>
          <p:cNvPr id="3" name="内容占位符 2"/>
          <p:cNvSpPr>
            <a:spLocks noGrp="1"/>
          </p:cNvSpPr>
          <p:nvPr>
            <p:ph idx="1"/>
          </p:nvPr>
        </p:nvSpPr>
        <p:spPr>
          <a:xfrm>
            <a:off x="566738" y="1752600"/>
            <a:ext cx="8001000" cy="4556125"/>
          </a:xfrm>
          <a:ln>
            <a:solidFill>
              <a:srgbClr val="FFFF00"/>
            </a:solidFill>
          </a:ln>
        </p:spPr>
        <p:txBody>
          <a:bodyPr vert="horz" wrap="square" lIns="91440" tIns="45720" rIns="91440" bIns="45720" numCol="1" anchor="t" anchorCtr="0" compatLnSpc="1">
            <a:normAutofit fontScale="92500" lnSpcReduction="20000"/>
          </a:bodyPr>
          <a:lstStyle/>
          <a:p>
            <a:pPr marL="469900" marR="0" lvl="0" indent="-469900" algn="l" defTabSz="914400" rtl="0" eaLnBrk="0" fontAlgn="base" latinLnBrk="0" hangingPunct="0">
              <a:lnSpc>
                <a:spcPct val="100000"/>
              </a:lnSpc>
              <a:spcBef>
                <a:spcPct val="20000"/>
              </a:spcBef>
              <a:spcAft>
                <a:spcPct val="0"/>
              </a:spcAft>
              <a:buClr>
                <a:schemeClr val="accent2"/>
              </a:buClr>
              <a:buSzTx/>
              <a:buFont typeface="Wingdings" panose="05000000000000000000" pitchFamily="2" charset="2"/>
              <a:buChar char="o"/>
              <a:defRPr/>
            </a:pPr>
            <a:r>
              <a:rPr kumimoji="0" lang="zh-CN" altLang="zh-CN" sz="28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可将党员组织关系转移到</a:t>
            </a:r>
            <a:r>
              <a:rPr kumimoji="0" lang="zh-CN" altLang="zh-CN" sz="2800" b="0" i="0" u="sng"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本人或父母居住地的街道、乡镇党组织，也可随同档案转移到县以上政府所属公共就业和人才服务机构党组织。</a:t>
            </a:r>
            <a:r>
              <a:rPr kumimoji="0" lang="zh-CN" altLang="zh-CN" sz="28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如组织关系转移确实存在困难，可将组织关系</a:t>
            </a:r>
            <a:r>
              <a:rPr kumimoji="0" lang="zh-CN" altLang="zh-CN" sz="2800" b="0" i="0" u="sng"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暂时保留在学校，保留时间一般不超过２年，</a:t>
            </a:r>
            <a:r>
              <a:rPr kumimoji="0" lang="zh-CN" altLang="zh-CN" sz="28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其间，符合转出条件的应及时转出。</a:t>
            </a:r>
            <a:endParaRPr kumimoji="0" lang="zh-CN" altLang="zh-CN" sz="28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endParaRPr>
          </a:p>
          <a:p>
            <a:pPr marL="469900" marR="0" lvl="0" indent="-469900" algn="l" defTabSz="914400" rtl="0" eaLnBrk="0" fontAlgn="base" latinLnBrk="0" hangingPunct="0">
              <a:lnSpc>
                <a:spcPct val="100000"/>
              </a:lnSpc>
              <a:spcBef>
                <a:spcPct val="20000"/>
              </a:spcBef>
              <a:spcAft>
                <a:spcPct val="0"/>
              </a:spcAft>
              <a:buClr>
                <a:schemeClr val="accent2"/>
              </a:buClr>
              <a:buSzTx/>
              <a:buFont typeface="Wingdings" panose="05000000000000000000" pitchFamily="2" charset="2"/>
              <a:buChar char="o"/>
              <a:defRPr/>
            </a:pPr>
            <a:r>
              <a:rPr kumimoji="0" lang="zh-CN" altLang="zh-CN" sz="28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将组织关系保留在学校的毕业生党员，须填写《南开大学毕业生党员组织关系暂存（保留）学校申请表》，由</a:t>
            </a:r>
            <a:r>
              <a:rPr kumimoji="0" lang="zh-CN" altLang="en-US" sz="28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学院党委</a:t>
            </a:r>
            <a:r>
              <a:rPr kumimoji="0" lang="zh-CN" altLang="zh-CN" sz="28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审批，并报组织部备案。</a:t>
            </a:r>
            <a:r>
              <a:rPr kumimoji="0" lang="zh-CN" altLang="en-US" sz="2800" b="0" i="0" u="sng"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一式三份，正反面打印。</a:t>
            </a:r>
            <a:endParaRPr kumimoji="0" lang="en-US" altLang="zh-CN" sz="2800" b="0" i="0" u="sng"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endParaRPr>
          </a:p>
          <a:p>
            <a:pPr marL="469900" marR="0" lvl="0" indent="-469900" algn="l" defTabSz="914400" rtl="0" eaLnBrk="0" fontAlgn="base" latinLnBrk="0" hangingPunct="0">
              <a:lnSpc>
                <a:spcPct val="100000"/>
              </a:lnSpc>
              <a:spcBef>
                <a:spcPct val="20000"/>
              </a:spcBef>
              <a:spcAft>
                <a:spcPct val="0"/>
              </a:spcAft>
              <a:buClr>
                <a:schemeClr val="accent2"/>
              </a:buClr>
              <a:buSzTx/>
              <a:buFont typeface="Wingdings" panose="05000000000000000000" pitchFamily="2" charset="2"/>
              <a:buChar char="o"/>
              <a:defRPr/>
            </a:pPr>
            <a:r>
              <a:rPr kumimoji="0" lang="zh-CN" altLang="en-US" sz="2800" b="0" i="0" u="none" strike="noStrike" kern="0" cap="none" spc="0" normalizeH="0" baseline="0" noProof="0" dirty="0" smtClean="0">
                <a:ln>
                  <a:noFill/>
                </a:ln>
                <a:solidFill>
                  <a:schemeClr val="tx1"/>
                </a:solidFill>
                <a:effectLst/>
                <a:uLnTx/>
                <a:uFillTx/>
                <a:latin typeface="Adobe 楷体 Std R" panose="02020400000000000000" pitchFamily="18" charset="-122"/>
                <a:ea typeface="Adobe 楷体 Std R" panose="02020400000000000000" pitchFamily="18" charset="-122"/>
                <a:cs typeface="+mn-cs"/>
              </a:rPr>
              <a:t>毕业生离校之前，不能转移党组织关系的学生需要申请保留，并进“毕业生未转移关系微信群”。</a:t>
            </a:r>
            <a:endParaRPr kumimoji="0" lang="zh-CN" altLang="en-US" sz="2800" b="0" i="0" u="none" strike="noStrike" kern="0" cap="none" spc="0" normalizeH="0" baseline="0" noProof="0" dirty="0">
              <a:ln>
                <a:noFill/>
              </a:ln>
              <a:solidFill>
                <a:schemeClr val="tx1"/>
              </a:solidFill>
              <a:effectLst/>
              <a:uLnTx/>
              <a:uFillTx/>
              <a:latin typeface="Adobe 楷体 Std R" panose="02020400000000000000" pitchFamily="18" charset="-122"/>
              <a:ea typeface="Adobe 楷体 Std R" panose="02020400000000000000" pitchFamily="18" charset="-122"/>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标题 1"/>
          <p:cNvSpPr>
            <a:spLocks noGrp="1"/>
          </p:cNvSpPr>
          <p:nvPr>
            <p:ph type="title"/>
          </p:nvPr>
        </p:nvSpPr>
        <p:spPr/>
        <p:txBody>
          <a:bodyPr vert="horz" wrap="square" lIns="91440" tIns="45720" rIns="91440" bIns="45720" anchor="b" anchorCtr="0"/>
          <a:p>
            <a:endParaRPr lang="zh-CN" altLang="en-US" dirty="0"/>
          </a:p>
        </p:txBody>
      </p:sp>
      <p:pic>
        <p:nvPicPr>
          <p:cNvPr id="2" name="内容占位符 1" descr="微信图片_20210603144857"/>
          <p:cNvPicPr>
            <a:picLocks noChangeAspect="1"/>
          </p:cNvPicPr>
          <p:nvPr>
            <p:ph idx="1"/>
            <p:custDataLst>
              <p:tags r:id="rId1"/>
            </p:custDataLst>
          </p:nvPr>
        </p:nvPicPr>
        <p:blipFill>
          <a:blip r:embed="rId2"/>
          <a:stretch>
            <a:fillRect/>
          </a:stretch>
        </p:blipFill>
        <p:spPr>
          <a:xfrm>
            <a:off x="1403350" y="405130"/>
            <a:ext cx="3597910" cy="542353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标题 1"/>
          <p:cNvSpPr>
            <a:spLocks noGrp="1"/>
          </p:cNvSpPr>
          <p:nvPr>
            <p:ph type="title"/>
          </p:nvPr>
        </p:nvSpPr>
        <p:spPr/>
        <p:txBody>
          <a:bodyPr vert="horz" wrap="square" lIns="91440" tIns="45720" rIns="91440" bIns="45720" anchor="b" anchorCtr="0"/>
          <a:p>
            <a:r>
              <a:rPr lang="en-US" altLang="zh-CN" sz="3600" b="1" dirty="0"/>
              <a:t>4.</a:t>
            </a:r>
            <a:r>
              <a:rPr lang="zh-CN" altLang="en-US" sz="3600" b="1" dirty="0"/>
              <a:t>出国留学和出境学习的毕业生党员</a:t>
            </a:r>
            <a:endParaRPr lang="zh-CN" altLang="en-US" sz="3600" dirty="0"/>
          </a:p>
        </p:txBody>
      </p:sp>
      <p:sp>
        <p:nvSpPr>
          <p:cNvPr id="8195" name="内容占位符 2"/>
          <p:cNvSpPr>
            <a:spLocks noGrp="1"/>
          </p:cNvSpPr>
          <p:nvPr>
            <p:ph idx="1"/>
          </p:nvPr>
        </p:nvSpPr>
        <p:spPr/>
        <p:txBody>
          <a:bodyPr vert="horz" wrap="square" lIns="91440" tIns="45720" rIns="91440" bIns="45720" anchor="t" anchorCtr="0"/>
          <a:p>
            <a:r>
              <a:rPr lang="zh-CN" altLang="en-US" sz="2700" dirty="0">
                <a:latin typeface="Adobe 楷体 Std R" panose="02020400000000000000" pitchFamily="18" charset="-122"/>
                <a:ea typeface="Adobe 楷体 Std R" panose="02020400000000000000" pitchFamily="18" charset="-122"/>
              </a:rPr>
              <a:t>可将组织关系转移到家乡所在地的村、街道或档案转去的人才代理机构。</a:t>
            </a:r>
            <a:endParaRPr lang="en-US" altLang="zh-CN" sz="2700" dirty="0">
              <a:latin typeface="Adobe 楷体 Std R" panose="02020400000000000000" pitchFamily="18" charset="-122"/>
              <a:ea typeface="Adobe 楷体 Std R" panose="02020400000000000000" pitchFamily="18" charset="-122"/>
            </a:endParaRPr>
          </a:p>
          <a:p>
            <a:r>
              <a:rPr lang="zh-CN" altLang="zh-CN" sz="2700" dirty="0">
                <a:latin typeface="Adobe 楷体 Std R" panose="02020400000000000000" pitchFamily="18" charset="-122"/>
                <a:ea typeface="Adobe 楷体 Std R" panose="02020400000000000000" pitchFamily="18" charset="-122"/>
              </a:rPr>
              <a:t>可将组织关系保留在原单位党组织，保留时间一般不超过５年。</a:t>
            </a:r>
            <a:endParaRPr lang="zh-CN" altLang="zh-CN" sz="2700" dirty="0">
              <a:latin typeface="Adobe 楷体 Std R" panose="02020400000000000000" pitchFamily="18" charset="-122"/>
              <a:ea typeface="Adobe 楷体 Std R" panose="02020400000000000000" pitchFamily="18" charset="-122"/>
            </a:endParaRPr>
          </a:p>
          <a:p>
            <a:r>
              <a:rPr lang="zh-CN" altLang="zh-CN" sz="2700" dirty="0">
                <a:latin typeface="Adobe 楷体 Std R" panose="02020400000000000000" pitchFamily="18" charset="-122"/>
                <a:ea typeface="Adobe 楷体 Std R" panose="02020400000000000000" pitchFamily="18" charset="-122"/>
              </a:rPr>
              <a:t>党员出国（境）前，须填写《南开大学毕业生党员组织关系暂存（保留）学校申请表》，并说明学习地点、时间、留学方式、联系方式、境内联系人等情况，</a:t>
            </a:r>
            <a:r>
              <a:rPr lang="zh-CN" altLang="en-US" sz="2700" dirty="0">
                <a:latin typeface="Adobe 楷体 Std R" panose="02020400000000000000" pitchFamily="18" charset="-122"/>
                <a:ea typeface="Adobe 楷体 Std R" panose="02020400000000000000" pitchFamily="18" charset="-122"/>
              </a:rPr>
              <a:t>学院党委</a:t>
            </a:r>
            <a:r>
              <a:rPr lang="zh-CN" altLang="zh-CN" sz="2700" dirty="0">
                <a:latin typeface="Adobe 楷体 Std R" panose="02020400000000000000" pitchFamily="18" charset="-122"/>
                <a:ea typeface="Adobe 楷体 Std R" panose="02020400000000000000" pitchFamily="18" charset="-122"/>
              </a:rPr>
              <a:t>审批，并报组织部备案。</a:t>
            </a:r>
            <a:r>
              <a:rPr lang="zh-CN" altLang="en-US" sz="2700" u="sng" dirty="0">
                <a:latin typeface="Adobe 楷体 Std R" panose="02020400000000000000" pitchFamily="18" charset="-122"/>
                <a:ea typeface="Adobe 楷体 Std R" panose="02020400000000000000" pitchFamily="18" charset="-122"/>
              </a:rPr>
              <a:t>一式三份，正反面打印。</a:t>
            </a:r>
            <a:endParaRPr lang="en-US" altLang="zh-CN" sz="2700" u="sng" dirty="0">
              <a:latin typeface="Adobe 楷体 Std R" panose="02020400000000000000" pitchFamily="18" charset="-122"/>
              <a:ea typeface="Adobe 楷体 Std R" panose="02020400000000000000" pitchFamily="18" charset="-122"/>
            </a:endParaRPr>
          </a:p>
          <a:p>
            <a:r>
              <a:rPr lang="zh-CN" altLang="en-US" sz="2700" dirty="0">
                <a:latin typeface="Adobe 楷体 Std R" panose="02020400000000000000" pitchFamily="18" charset="-122"/>
                <a:ea typeface="Adobe 楷体 Std R" panose="02020400000000000000" pitchFamily="18" charset="-122"/>
              </a:rPr>
              <a:t>进“毕业生未转移关系微信群”。</a:t>
            </a:r>
            <a:endParaRPr lang="zh-CN" altLang="en-US" sz="2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标题 1"/>
          <p:cNvSpPr>
            <a:spLocks noGrp="1"/>
          </p:cNvSpPr>
          <p:nvPr>
            <p:ph type="title"/>
          </p:nvPr>
        </p:nvSpPr>
        <p:spPr/>
        <p:txBody>
          <a:bodyPr vert="horz" wrap="square" lIns="91440" tIns="45720" rIns="91440" bIns="45720" anchor="b" anchorCtr="0"/>
          <a:p>
            <a:endParaRPr lang="zh-CN" altLang="en-US" dirty="0"/>
          </a:p>
        </p:txBody>
      </p:sp>
      <p:pic>
        <p:nvPicPr>
          <p:cNvPr id="2" name="内容占位符 1" descr="微信图片_20210603144857"/>
          <p:cNvPicPr>
            <a:picLocks noChangeAspect="1"/>
          </p:cNvPicPr>
          <p:nvPr>
            <p:ph idx="1"/>
          </p:nvPr>
        </p:nvPicPr>
        <p:blipFill>
          <a:blip r:embed="rId1"/>
          <a:stretch>
            <a:fillRect/>
          </a:stretch>
        </p:blipFill>
        <p:spPr>
          <a:xfrm>
            <a:off x="1259205" y="548640"/>
            <a:ext cx="3696335" cy="557149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标题 1"/>
          <p:cNvSpPr>
            <a:spLocks noGrp="1"/>
          </p:cNvSpPr>
          <p:nvPr>
            <p:ph type="title"/>
          </p:nvPr>
        </p:nvSpPr>
        <p:spPr/>
        <p:txBody>
          <a:bodyPr vert="horz" wrap="square" lIns="91440" tIns="45720" rIns="91440" bIns="45720" anchor="b" anchorCtr="0"/>
          <a:p>
            <a:r>
              <a:rPr lang="en-US" altLang="zh-CN" sz="3200" b="1" dirty="0"/>
              <a:t>5.</a:t>
            </a:r>
            <a:r>
              <a:rPr lang="zh-CN" altLang="en-US" sz="3200" b="1" dirty="0"/>
              <a:t>组织关系保留在高校党组织的毕业生党员</a:t>
            </a:r>
            <a:endParaRPr lang="zh-CN" altLang="en-US" sz="3200" dirty="0"/>
          </a:p>
        </p:txBody>
      </p:sp>
      <p:sp>
        <p:nvSpPr>
          <p:cNvPr id="10243" name="内容占位符 2"/>
          <p:cNvSpPr>
            <a:spLocks noGrp="1"/>
          </p:cNvSpPr>
          <p:nvPr>
            <p:ph idx="1"/>
          </p:nvPr>
        </p:nvSpPr>
        <p:spPr/>
        <p:txBody>
          <a:bodyPr vert="horz" wrap="square" lIns="91440" tIns="45720" rIns="91440" bIns="45720" anchor="t" anchorCtr="0"/>
          <a:p>
            <a:r>
              <a:rPr lang="zh-CN" altLang="en-US" dirty="0"/>
              <a:t>定期联系</a:t>
            </a:r>
            <a:endParaRPr lang="en-US" altLang="zh-CN" dirty="0"/>
          </a:p>
          <a:p>
            <a:r>
              <a:rPr lang="zh-CN" altLang="en-US" dirty="0"/>
              <a:t>超期后会进行停止党籍</a:t>
            </a:r>
            <a:endParaRPr lang="en-US" altLang="zh-CN" dirty="0"/>
          </a:p>
          <a:p>
            <a:r>
              <a:rPr lang="zh-CN" altLang="en-US" dirty="0"/>
              <a:t>定期交党费</a:t>
            </a:r>
            <a:endParaRPr lang="zh-CN" altLang="en-US" dirty="0"/>
          </a:p>
        </p:txBody>
      </p:sp>
    </p:spTree>
  </p:cSld>
  <p:clrMapOvr>
    <a:masterClrMapping/>
  </p:clrMapOvr>
</p:sld>
</file>

<file path=ppt/tags/tag1.xml><?xml version="1.0" encoding="utf-8"?>
<p:tagLst xmlns:p="http://schemas.openxmlformats.org/presentationml/2006/main">
  <p:tag name="KSO_WM_UNIT_PLACING_PICTURE_USER_VIEWPORT" val="{&quot;height&quot;:6720,&quot;width&quot;:4458}"/>
</p:tagLst>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宋体"/>
        <a:cs typeface=""/>
      </a:majorFont>
      <a:minorFont>
        <a:latin typeface="Verdana"/>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Watermark</Template>
  <TotalTime>0</TotalTime>
  <Words>1860</Words>
  <Application>WPS 演示</Application>
  <PresentationFormat>全屏显示(4:3)</PresentationFormat>
  <Paragraphs>92</Paragraphs>
  <Slides>15</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15</vt:i4>
      </vt:variant>
    </vt:vector>
  </HeadingPairs>
  <TitlesOfParts>
    <vt:vector size="26" baseType="lpstr">
      <vt:lpstr>Arial</vt:lpstr>
      <vt:lpstr>宋体</vt:lpstr>
      <vt:lpstr>Wingdings</vt:lpstr>
      <vt:lpstr>Verdana</vt:lpstr>
      <vt:lpstr>Adobe 楷体 Std R</vt:lpstr>
      <vt:lpstr>楷体_GB2312</vt:lpstr>
      <vt:lpstr>新宋体</vt:lpstr>
      <vt:lpstr>微软雅黑</vt:lpstr>
      <vt:lpstr>Arial Unicode MS</vt:lpstr>
      <vt:lpstr>Calibri</vt:lpstr>
      <vt:lpstr>Profile</vt:lpstr>
      <vt:lpstr>毕业生组织关系转移</vt:lpstr>
      <vt:lpstr>1．什么是党员组织关系？为什么要转移组织关系？</vt:lpstr>
      <vt:lpstr>2.已落实工作单位的毕业生党员</vt:lpstr>
      <vt:lpstr>介绍信有效期：</vt:lpstr>
      <vt:lpstr>3.尚未落实工作单位的毕业生党员</vt:lpstr>
      <vt:lpstr>PowerPoint 演示文稿</vt:lpstr>
      <vt:lpstr>4.出国留学和出境学习的毕业生党员</vt:lpstr>
      <vt:lpstr>PowerPoint 演示文稿</vt:lpstr>
      <vt:lpstr>5.组织关系保留在高校党组织的毕业生党员</vt:lpstr>
      <vt:lpstr>6.转移党组织关系的流程（一）</vt:lpstr>
      <vt:lpstr>PowerPoint 演示文稿</vt:lpstr>
      <vt:lpstr>6.转移党组织关系的流程（二）</vt:lpstr>
      <vt:lpstr>PowerPoint 演示文稿</vt:lpstr>
      <vt:lpstr>7. 毕业生党员档案</vt:lpstr>
      <vt:lpstr>PowerPoint 演示文稿</vt:lpstr>
    </vt:vector>
  </TitlesOfParts>
  <Company>微软中国</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毕业生组织关系转移</dc:title>
  <dc:creator>微软用户</dc:creator>
  <cp:lastModifiedBy>张磊</cp:lastModifiedBy>
  <cp:revision>98</cp:revision>
  <dcterms:created xsi:type="dcterms:W3CDTF">2009-05-26T04:19:00Z</dcterms:created>
  <dcterms:modified xsi:type="dcterms:W3CDTF">2021-06-03T09:47:28Z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FD0F5BD00E4B47279B2002F846F1DE2A</vt:lpwstr>
  </property>
  <property fmtid="{D5CDD505-2E9C-101B-9397-08002B2CF9AE}" pid="3" name="KSOProductBuildVer">
    <vt:lpwstr>2052-11.1.0.10495</vt:lpwstr>
  </property>
</Properties>
</file>