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7" r:id="rId5"/>
    <p:sldId id="261" r:id="rId6"/>
    <p:sldId id="263" r:id="rId7"/>
    <p:sldId id="264" r:id="rId8"/>
    <p:sldId id="265" r:id="rId9"/>
    <p:sldId id="266" r:id="rId10"/>
  </p:sldIdLst>
  <p:sldSz cx="12192000" cy="6858000" type="screen16x9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37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8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68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8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8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/>
      <p:sp>
        <p:nvSpPr>
          <p:cNvPr id="1048601" name="幻灯片图像占位符 1"/>
          <p:cNvSpPr/>
          <p:nvPr>
            <p:ph type="sldImg" idx="2"/>
          </p:nvPr>
        </p:nvSpPr>
        <p:spPr/>
      </p:sp>
      <p:sp>
        <p:nvSpPr>
          <p:cNvPr id="1048602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631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048632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3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34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65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0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1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64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1048643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45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46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7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8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659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48660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1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2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64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65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666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7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8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70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48671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72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1048673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74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5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6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6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7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8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8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9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1048582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1048583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48584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585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1048586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1048650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651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2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3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0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" descr="Pictur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-2237557" y="-361117"/>
            <a:ext cx="7994988" cy="7994988"/>
          </a:xfrm>
          <a:prstGeom prst="rect">
            <a:avLst/>
          </a:prstGeom>
          <a:effectLst>
            <a:outerShdw blurRad="142240" dist="30480" algn="ctr">
              <a:srgbClr val="000000">
                <a:alpha val="29000"/>
              </a:srgbClr>
            </a:outerShdw>
          </a:effectLst>
        </p:spPr>
      </p:pic>
      <p:sp>
        <p:nvSpPr>
          <p:cNvPr id="1048598" name="文本"/>
          <p:cNvSpPr>
            <a:spLocks noGrp="1"/>
          </p:cNvSpPr>
          <p:nvPr>
            <p:ph type="ctrTitle"/>
          </p:nvPr>
        </p:nvSpPr>
        <p:spPr>
          <a:xfrm>
            <a:off x="4436110" y="1837055"/>
            <a:ext cx="6160770" cy="990918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l">
              <a:lnSpc>
                <a:spcPts val="6050"/>
              </a:lnSpc>
            </a:pPr>
            <a:r>
              <a:rPr kumimoji="1" lang="en-US" altLang="en-US" sz="4800" b="1" dirty="0">
                <a:solidFill>
                  <a:srgbClr val="000000"/>
                </a:solidFill>
              </a:rPr>
              <a:t>南开</a:t>
            </a:r>
            <a:r>
              <a:rPr kumimoji="1" lang="zh-CN" altLang="en-US" sz="4800" b="1" dirty="0">
                <a:solidFill>
                  <a:srgbClr val="000000"/>
                </a:solidFill>
              </a:rPr>
              <a:t>大学</a:t>
            </a:r>
            <a:endParaRPr kumimoji="1" lang="zh-CN" altLang="en-US" sz="4800" b="1" dirty="0">
              <a:solidFill>
                <a:srgbClr val="000000"/>
              </a:solidFill>
            </a:endParaRPr>
          </a:p>
        </p:txBody>
      </p:sp>
      <p:sp>
        <p:nvSpPr>
          <p:cNvPr id="1048599" name="文本"/>
          <p:cNvSpPr>
            <a:spLocks noGrp="1"/>
          </p:cNvSpPr>
          <p:nvPr>
            <p:ph type="ctrTitle"/>
          </p:nvPr>
        </p:nvSpPr>
        <p:spPr>
          <a:xfrm>
            <a:off x="550545" y="3067050"/>
            <a:ext cx="11488420" cy="72390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ctr">
              <a:lnSpc>
                <a:spcPts val="11440"/>
              </a:lnSpc>
            </a:pPr>
            <a:r>
              <a:rPr lang="zh-CN" altLang="en-US" sz="5200" b="1" i="0" u="none" spc="0" dirty="0">
                <a:solidFill>
                  <a:srgbClr val="000000">
                    <a:alpha val="100000"/>
                  </a:srgbClr>
                </a:solidFill>
                <a:latin typeface="AaHeiTi-Li" charset="-122"/>
                <a:ea typeface="AaHeiTi-Li" charset="-122"/>
                <a:cs typeface="AaHeiTi-Li" charset="-122"/>
              </a:rPr>
              <a:t>校园地助学贷款政策及线上申请流程</a:t>
            </a:r>
            <a:endParaRPr lang="zh-CN" altLang="en-US" sz="5200" b="1" i="0" u="none" spc="0" dirty="0">
              <a:solidFill>
                <a:srgbClr val="000000">
                  <a:alpha val="100000"/>
                </a:srgbClr>
              </a:solidFill>
              <a:latin typeface="AaHeiTi-Li" charset="-122"/>
              <a:ea typeface="AaHeiTi-Li" charset="-122"/>
              <a:cs typeface="AaHeiTi-Li" charset="-122"/>
            </a:endParaRPr>
          </a:p>
        </p:txBody>
      </p:sp>
      <p:sp>
        <p:nvSpPr>
          <p:cNvPr id="1048600" name="文本"/>
          <p:cNvSpPr>
            <a:spLocks noGrp="1"/>
          </p:cNvSpPr>
          <p:nvPr>
            <p:ph type="ctrTitle"/>
          </p:nvPr>
        </p:nvSpPr>
        <p:spPr>
          <a:xfrm>
            <a:off x="1121728" y="4685030"/>
            <a:ext cx="9261793" cy="101854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ctr">
              <a:lnSpc>
                <a:spcPts val="5280"/>
              </a:lnSpc>
            </a:pPr>
            <a:r>
              <a:rPr lang="zh-CN" altLang="en-US" sz="2700" b="0" i="0" u="none" spc="0" dirty="0">
                <a:solidFill>
                  <a:srgbClr val="242424">
                    <a:alpha val="100000"/>
                  </a:srgbClr>
                </a:solidFill>
                <a:latin typeface="Noto Sans S Chinese DemiLight" charset="-122"/>
                <a:ea typeface="Noto Sans S Chinese DemiLight" charset="-122"/>
                <a:cs typeface="Noto Sans S Chinese DemiLight" charset="-122"/>
              </a:rPr>
              <a:t>中国银行馨名园支行客户经理-潘彤鹤</a:t>
            </a:r>
            <a:endParaRPr kumimoji="1" lang="zh-CN" altLang="en-US" sz="2700" dirty="0">
              <a:solidFill>
                <a:srgbClr val="000000"/>
              </a:solidFill>
            </a:endParaRPr>
          </a:p>
        </p:txBody>
      </p:sp>
      <p:pic>
        <p:nvPicPr>
          <p:cNvPr id="2097159" name="Picture" descr="Pictur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96781" y="4952911"/>
            <a:ext cx="2080348" cy="2080348"/>
          </a:xfrm>
          <a:prstGeom prst="rect">
            <a:avLst/>
          </a:prstGeom>
        </p:spPr>
      </p:pic>
      <p:pic>
        <p:nvPicPr>
          <p:cNvPr id="2097160" name="Picture" descr="Pictur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6606" y="6289717"/>
            <a:ext cx="2080348" cy="2080348"/>
          </a:xfrm>
          <a:prstGeom prst="rect">
            <a:avLst/>
          </a:prstGeom>
        </p:spPr>
      </p:pic>
      <p:pic>
        <p:nvPicPr>
          <p:cNvPr id="2097161" name="图片 1" descr="行标图片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45" y="279400"/>
            <a:ext cx="1546860" cy="4210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0822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0930" y="3857625"/>
            <a:ext cx="2006600" cy="3001010"/>
          </a:xfrm>
          <a:prstGeom prst="rect">
            <a:avLst/>
          </a:prstGeom>
        </p:spPr>
      </p:pic>
      <p:pic>
        <p:nvPicPr>
          <p:cNvPr id="3" name="图片 2" descr="IMG_07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" y="1570355"/>
            <a:ext cx="2171065" cy="185610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310380" y="193675"/>
            <a:ext cx="10968990" cy="819785"/>
          </a:xfrm>
        </p:spPr>
        <p:txBody>
          <a:bodyPr/>
          <a:p>
            <a:r>
              <a:rPr lang="zh-CN" altLang="en-US" sz="3200">
                <a:solidFill>
                  <a:srgbClr val="FF0000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领取福利篇</a:t>
            </a:r>
            <a:endParaRPr lang="zh-CN" altLang="en-US" sz="3200">
              <a:solidFill>
                <a:srgbClr val="FF0000"/>
              </a:solidFill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  <p:pic>
        <p:nvPicPr>
          <p:cNvPr id="7" name="图片 1" descr="行标图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5" y="279400"/>
            <a:ext cx="1546860" cy="4210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6695" y="899795"/>
            <a:ext cx="2347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扫描下方二维码</a:t>
            </a:r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2573655" y="2481580"/>
            <a:ext cx="718820" cy="3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5510530" y="2482215"/>
            <a:ext cx="718820" cy="3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微信图片_20220829222631"/>
          <p:cNvPicPr>
            <a:picLocks noChangeAspect="1"/>
          </p:cNvPicPr>
          <p:nvPr/>
        </p:nvPicPr>
        <p:blipFill>
          <a:blip r:embed="rId4"/>
          <a:srcRect t="10333" b="18593"/>
          <a:stretch>
            <a:fillRect/>
          </a:stretch>
        </p:blipFill>
        <p:spPr>
          <a:xfrm>
            <a:off x="3301365" y="1196340"/>
            <a:ext cx="2150745" cy="3312795"/>
          </a:xfrm>
          <a:prstGeom prst="rect">
            <a:avLst/>
          </a:prstGeom>
        </p:spPr>
      </p:pic>
      <p:pic>
        <p:nvPicPr>
          <p:cNvPr id="23" name="图片 22" descr="微信图片_20220829222647"/>
          <p:cNvPicPr>
            <a:picLocks noChangeAspect="1"/>
          </p:cNvPicPr>
          <p:nvPr/>
        </p:nvPicPr>
        <p:blipFill>
          <a:blip r:embed="rId5"/>
          <a:srcRect t="3639" b="20794"/>
          <a:stretch>
            <a:fillRect/>
          </a:stretch>
        </p:blipFill>
        <p:spPr>
          <a:xfrm>
            <a:off x="6287770" y="1196340"/>
            <a:ext cx="2056130" cy="3368040"/>
          </a:xfrm>
          <a:prstGeom prst="rect">
            <a:avLst/>
          </a:prstGeom>
        </p:spPr>
      </p:pic>
      <p:sp>
        <p:nvSpPr>
          <p:cNvPr id="25" name="右箭头 24"/>
          <p:cNvSpPr/>
          <p:nvPr/>
        </p:nvSpPr>
        <p:spPr>
          <a:xfrm>
            <a:off x="8437880" y="2481580"/>
            <a:ext cx="718820" cy="3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>
            <a:off x="372110" y="5263515"/>
            <a:ext cx="718820" cy="3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右箭头 32"/>
          <p:cNvSpPr/>
          <p:nvPr/>
        </p:nvSpPr>
        <p:spPr>
          <a:xfrm>
            <a:off x="3214370" y="5263515"/>
            <a:ext cx="699770" cy="3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4132580" y="4861560"/>
            <a:ext cx="27508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即可得到微信立减金，然后点立即使用，领取到微信。在学校超市支付时，使用微信支付选择中国银行借记卡支付即可抵扣。</a:t>
            </a:r>
            <a:endParaRPr lang="zh-CN" altLang="en-US"/>
          </a:p>
        </p:txBody>
      </p:sp>
      <p:pic>
        <p:nvPicPr>
          <p:cNvPr id="6" name="图片 5" descr="0822_1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8625" y="1196340"/>
            <a:ext cx="2295525" cy="3368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/>
      <p:sp>
        <p:nvSpPr>
          <p:cNvPr id="1048622" name="文本占位符 2"/>
          <p:cNvSpPr>
            <a:spLocks noGrp="1"/>
          </p:cNvSpPr>
          <p:nvPr>
            <p:ph type="body" sz="half" idx="2"/>
          </p:nvPr>
        </p:nvSpPr>
        <p:spPr>
          <a:xfrm>
            <a:off x="742315" y="1583690"/>
            <a:ext cx="9366885" cy="503301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en-US" altLang="zh-CN" sz="1800"/>
              <a:t>1</a:t>
            </a:r>
            <a:r>
              <a:rPr lang="zh-CN" altLang="en-US" sz="1800"/>
              <a:t>、“国家助学贷款”系指高校家庭经济困难学生通过所在高校向金融机构申请办理的、用于支付在校学习期间学费和住宿费</a:t>
            </a:r>
            <a:r>
              <a:rPr lang="en-US" altLang="en-US" sz="1800"/>
              <a:t>以及</a:t>
            </a:r>
            <a:r>
              <a:rPr lang="en-US" altLang="en-US" sz="1800"/>
              <a:t>生活</a:t>
            </a:r>
            <a:r>
              <a:rPr lang="en-US" altLang="en-US" sz="1800"/>
              <a:t>费</a:t>
            </a:r>
            <a:r>
              <a:rPr lang="zh-CN" altLang="en-US" sz="1800"/>
              <a:t>的信用贷款。</a:t>
            </a:r>
            <a:endParaRPr lang="zh-CN" altLang="en-US" sz="1800"/>
          </a:p>
          <a:p>
            <a:pPr>
              <a:lnSpc>
                <a:spcPct val="150000"/>
              </a:lnSpc>
            </a:pPr>
            <a:r>
              <a:rPr lang="en-US" altLang="zh-CN" sz="1800"/>
              <a:t>2</a:t>
            </a:r>
            <a:r>
              <a:rPr lang="zh-CN" altLang="en-US" sz="1800"/>
              <a:t>、国家助学贷款期限为学制剩余年限加15年，最长不超过22年。</a:t>
            </a:r>
            <a:endParaRPr lang="zh-CN" altLang="en-US" sz="1800"/>
          </a:p>
          <a:p>
            <a:pPr>
              <a:lnSpc>
                <a:spcPct val="150000"/>
              </a:lnSpc>
            </a:pPr>
            <a:r>
              <a:rPr lang="en-US" altLang="zh-CN" sz="1800"/>
              <a:t>3</a:t>
            </a:r>
            <a:r>
              <a:rPr lang="zh-CN" altLang="en-US" sz="1800"/>
              <a:t>、国家助学贷款利率按照同期同档次贷款市场报价利率（LPR）减30个基点执行。</a:t>
            </a:r>
            <a:r>
              <a:rPr lang="en-US" altLang="zh-CN" sz="1800"/>
              <a:t>     </a:t>
            </a:r>
            <a:r>
              <a:rPr lang="zh-CN" altLang="en-US" sz="1800"/>
              <a:t>如遇贷款利率政策调整，按照教育部、中国人民银行等有关部门的规定执行。</a:t>
            </a:r>
            <a:endParaRPr lang="zh-CN" altLang="en-US" sz="1800"/>
          </a:p>
          <a:p>
            <a:pPr>
              <a:lnSpc>
                <a:spcPct val="150000"/>
              </a:lnSpc>
            </a:pPr>
            <a:r>
              <a:rPr lang="en-US" altLang="zh-CN" sz="1800"/>
              <a:t>4</a:t>
            </a:r>
            <a:r>
              <a:rPr lang="zh-CN" altLang="en-US" sz="1800"/>
              <a:t>、</a:t>
            </a:r>
            <a:r>
              <a:rPr lang="zh-CN" altLang="en-US" sz="1800">
                <a:sym typeface="+mn-ea"/>
              </a:rPr>
              <a:t>国家助学贷款还款规则：</a:t>
            </a:r>
            <a:r>
              <a:rPr lang="zh-CN" altLang="en-US" sz="1800"/>
              <a:t>借款学生毕业当年不再继续攻读学位的，可享受60个月的还本宽限期，还本宽限期内借款学生只需偿还利息，无需偿还贷款本金。毕业借款学生自毕业后的第61个月起开始进入偿还贷款本金及利息期。在还款期内继续攻读学位的借款学生再读学位毕业后，仍可在还款期内享受还本宽限期。</a:t>
            </a:r>
            <a:endParaRPr lang="zh-CN" altLang="en-US" sz="1800"/>
          </a:p>
          <a:p>
            <a:pPr>
              <a:lnSpc>
                <a:spcPct val="150000"/>
              </a:lnSpc>
            </a:pPr>
            <a:r>
              <a:rPr lang="en-US" altLang="zh-CN" sz="1800"/>
              <a:t>5</a:t>
            </a:r>
            <a:r>
              <a:rPr lang="zh-CN" altLang="en-US" sz="1800"/>
              <a:t>、助学贷款支持随时手机银行提前结清，在毕业前结清不收利息。</a:t>
            </a:r>
            <a:endParaRPr lang="zh-CN" altLang="en-US" sz="1800"/>
          </a:p>
        </p:txBody>
      </p:sp>
      <p:sp>
        <p:nvSpPr>
          <p:cNvPr id="1048623" name="标题 3"/>
          <p:cNvSpPr>
            <a:spLocks noGrp="1"/>
          </p:cNvSpPr>
          <p:nvPr>
            <p:ph type="title"/>
          </p:nvPr>
        </p:nvSpPr>
        <p:spPr>
          <a:xfrm>
            <a:off x="742385" y="789375"/>
            <a:ext cx="10969200" cy="705600"/>
          </a:xfrm>
        </p:spPr>
        <p:txBody>
          <a:bodyPr/>
          <a:p>
            <a:r>
              <a:rPr lang="zh-CN" altLang="en-US" sz="2800"/>
              <a:t>国家助学贷款定义及重要信息点</a:t>
            </a:r>
            <a:endParaRPr lang="zh-CN" altLang="en-US" sz="2800"/>
          </a:p>
        </p:txBody>
      </p:sp>
      <p:pic>
        <p:nvPicPr>
          <p:cNvPr id="2097176" name="图片 1" descr="行标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545" y="279400"/>
            <a:ext cx="1546860" cy="4210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/>
      <p:sp>
        <p:nvSpPr>
          <p:cNvPr id="1048595" name="标题 3"/>
          <p:cNvSpPr>
            <a:spLocks noGrp="1"/>
          </p:cNvSpPr>
          <p:nvPr>
            <p:ph type="title"/>
          </p:nvPr>
        </p:nvSpPr>
        <p:spPr>
          <a:xfrm>
            <a:off x="3714115" y="1376045"/>
            <a:ext cx="7192645" cy="5003165"/>
          </a:xfrm>
        </p:spPr>
        <p:txBody>
          <a:bodyPr>
            <a:normAutofit fontScale="90000"/>
          </a:bodyPr>
          <a:p>
            <a:pPr>
              <a:lnSpc>
                <a:spcPct val="150000"/>
              </a:lnSpc>
            </a:pPr>
            <a:r>
              <a:rPr lang="zh-CN" altLang="en-US" sz="2000"/>
              <a:t>登录手机银行</a:t>
            </a:r>
            <a:r>
              <a:rPr lang="en-US" altLang="zh-CN" sz="2000"/>
              <a:t>-</a:t>
            </a:r>
            <a:r>
              <a:rPr lang="zh-CN" altLang="en-US" sz="2000"/>
              <a:t>搜索</a:t>
            </a:r>
            <a:r>
              <a:rPr lang="en-US" altLang="zh-CN" sz="2000"/>
              <a:t>“</a:t>
            </a:r>
            <a:r>
              <a:rPr lang="zh-CN" altLang="en-US" sz="2000"/>
              <a:t>贷款</a:t>
            </a:r>
            <a:r>
              <a:rPr lang="en-US" altLang="zh-CN" sz="2000"/>
              <a:t>”-</a:t>
            </a:r>
            <a:r>
              <a:rPr lang="zh-CN" altLang="en-US" sz="2000"/>
              <a:t>点击</a:t>
            </a:r>
            <a:r>
              <a:rPr lang="en-US" altLang="zh-CN" sz="2000"/>
              <a:t>“</a:t>
            </a:r>
            <a:r>
              <a:rPr lang="zh-CN" altLang="en-US" sz="2000"/>
              <a:t>贷款</a:t>
            </a:r>
            <a:r>
              <a:rPr lang="en-US" altLang="zh-CN" sz="2000"/>
              <a:t>”</a:t>
            </a:r>
            <a:r>
              <a:rPr lang="zh-CN" altLang="en-US" sz="2000"/>
              <a:t>进入，点击下方的</a:t>
            </a:r>
            <a:r>
              <a:rPr lang="en-US" altLang="zh-CN" sz="2000"/>
              <a:t>“</a:t>
            </a:r>
            <a:r>
              <a:rPr lang="zh-CN" altLang="en-US" sz="2000"/>
              <a:t>国家助学贷款</a:t>
            </a:r>
            <a:r>
              <a:rPr lang="en-US" altLang="zh-CN" sz="2000"/>
              <a:t>”-</a:t>
            </a:r>
            <a:r>
              <a:rPr lang="zh-CN" altLang="en-US" sz="2000"/>
              <a:t>点</a:t>
            </a:r>
            <a:r>
              <a:rPr lang="en-US" altLang="zh-CN" sz="2000"/>
              <a:t>“</a:t>
            </a:r>
            <a:r>
              <a:rPr lang="zh-CN" altLang="en-US" sz="2000"/>
              <a:t>申请</a:t>
            </a:r>
            <a:r>
              <a:rPr lang="en-US" altLang="zh-CN" sz="2000"/>
              <a:t>”-</a:t>
            </a:r>
            <a:r>
              <a:rPr lang="zh-CN" altLang="en-US" sz="2000"/>
              <a:t>根据自己情况填写并按照提示进行操作直至提交成功。</a:t>
            </a:r>
            <a:br>
              <a:rPr lang="zh-CN" altLang="en-US" sz="2000"/>
            </a:br>
            <a:r>
              <a:rPr lang="en-US" altLang="zh-CN" sz="2000"/>
              <a:t>   </a:t>
            </a:r>
            <a:r>
              <a:rPr lang="zh-CN" altLang="en-US" sz="2000"/>
              <a:t>注意事项：</a:t>
            </a:r>
            <a:br>
              <a:rPr lang="zh-CN" altLang="en-US" sz="2000"/>
            </a:br>
            <a:r>
              <a:rPr lang="en-US" altLang="zh-CN" sz="2000"/>
              <a:t>1</a:t>
            </a:r>
            <a:r>
              <a:rPr lang="zh-CN" altLang="en-US" sz="2000"/>
              <a:t>、</a:t>
            </a:r>
            <a:r>
              <a:rPr lang="en-US" altLang="zh-CN" sz="2000"/>
              <a:t>“</a:t>
            </a:r>
            <a:r>
              <a:rPr lang="zh-CN" altLang="en-US" sz="2000"/>
              <a:t>学制</a:t>
            </a:r>
            <a:r>
              <a:rPr lang="en-US" altLang="zh-CN" sz="2000"/>
              <a:t>”</a:t>
            </a:r>
            <a:r>
              <a:rPr lang="zh-CN" altLang="en-US" sz="2000"/>
              <a:t>、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入学年份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/>
              <a:t>按照实际填写；</a:t>
            </a:r>
            <a:br>
              <a:rPr lang="zh-CN" altLang="en-US" sz="2000"/>
            </a:br>
            <a:r>
              <a:rPr lang="en-US" altLang="zh-CN" sz="2000"/>
              <a:t>2</a:t>
            </a:r>
            <a:r>
              <a:rPr lang="zh-CN" altLang="en-US" sz="2000"/>
              <a:t>、</a:t>
            </a:r>
            <a:r>
              <a:rPr lang="en-US" altLang="zh-CN" sz="2000"/>
              <a:t>“</a:t>
            </a:r>
            <a:r>
              <a:rPr lang="zh-CN" altLang="en-US" sz="2000"/>
              <a:t>院系</a:t>
            </a:r>
            <a:r>
              <a:rPr lang="en-US" altLang="zh-CN" sz="2000"/>
              <a:t>”</a:t>
            </a:r>
            <a:r>
              <a:rPr lang="zh-CN" altLang="en-US" sz="2000"/>
              <a:t>、</a:t>
            </a:r>
            <a:r>
              <a:rPr lang="en-US" altLang="zh-CN" sz="2000"/>
              <a:t>“</a:t>
            </a:r>
            <a:r>
              <a:rPr lang="zh-CN" altLang="en-US" sz="2000"/>
              <a:t>专业</a:t>
            </a:r>
            <a:r>
              <a:rPr lang="en-US" altLang="zh-CN" sz="2000"/>
              <a:t>”</a:t>
            </a:r>
            <a:r>
              <a:rPr lang="zh-CN" altLang="en-US" sz="2000"/>
              <a:t>、</a:t>
            </a:r>
            <a:r>
              <a:rPr lang="en-US" altLang="zh-CN" sz="2000"/>
              <a:t>“</a:t>
            </a:r>
            <a:r>
              <a:rPr lang="zh-CN" altLang="en-US" sz="2000"/>
              <a:t>班级</a:t>
            </a:r>
            <a:r>
              <a:rPr lang="en-US" altLang="zh-CN" sz="2000"/>
              <a:t>”</a:t>
            </a:r>
            <a:r>
              <a:rPr lang="zh-CN" altLang="en-US" sz="2000"/>
              <a:t>、</a:t>
            </a:r>
            <a:r>
              <a:rPr lang="en-US" altLang="zh-CN" sz="2000"/>
              <a:t>“</a:t>
            </a:r>
            <a:r>
              <a:rPr lang="zh-CN" altLang="en-US" sz="2000">
                <a:solidFill>
                  <a:srgbClr val="FF0000"/>
                </a:solidFill>
              </a:rPr>
              <a:t>学号</a:t>
            </a:r>
            <a:r>
              <a:rPr lang="en-US" altLang="zh-CN" sz="2000"/>
              <a:t>”</a:t>
            </a:r>
            <a:r>
              <a:rPr lang="zh-CN" altLang="en-US" sz="2000"/>
              <a:t>必须填，不能填错。</a:t>
            </a:r>
            <a:br>
              <a:rPr lang="zh-CN" altLang="en-US" sz="2000"/>
            </a:br>
            <a:r>
              <a:rPr lang="en-US" altLang="zh-CN" sz="2000"/>
              <a:t>3</a:t>
            </a:r>
            <a:r>
              <a:rPr lang="zh-CN" altLang="en-US" sz="2000"/>
              <a:t>、家庭成员信息按实际家庭人员数填写，</a:t>
            </a:r>
            <a:r>
              <a:rPr lang="en-US" altLang="zh-CN" sz="2000"/>
              <a:t>“</a:t>
            </a:r>
            <a:r>
              <a:rPr lang="zh-CN" altLang="en-US" sz="2000"/>
              <a:t>家庭特殊情况说明</a:t>
            </a:r>
            <a:r>
              <a:rPr lang="en-US" altLang="zh-CN" sz="2000"/>
              <a:t>”</a:t>
            </a:r>
            <a:r>
              <a:rPr lang="zh-CN" altLang="en-US" sz="2000"/>
              <a:t>要填写详细且真实；</a:t>
            </a:r>
            <a:br>
              <a:rPr lang="zh-CN" altLang="en-US" sz="2000"/>
            </a:br>
            <a:r>
              <a:rPr lang="en-US" altLang="zh-CN" sz="2000"/>
              <a:t>4</a:t>
            </a:r>
            <a:r>
              <a:rPr lang="zh-CN" altLang="en-US" sz="2000"/>
              <a:t>、上传身份证必须是身份证原件，拍照清晰。</a:t>
            </a:r>
            <a:br>
              <a:rPr lang="zh-CN" altLang="en-US" sz="2000"/>
            </a:br>
            <a:r>
              <a:rPr lang="en-US" altLang="zh-CN" sz="2000"/>
              <a:t>5</a:t>
            </a:r>
            <a:r>
              <a:rPr lang="zh-CN" altLang="en-US" sz="2000"/>
              <a:t>、上传学生证时，要拍摄学生证的每一页并且学生证已注册</a:t>
            </a:r>
            <a:endParaRPr lang="zh-CN" altLang="en-US" sz="2000"/>
          </a:p>
        </p:txBody>
      </p:sp>
      <p:pic>
        <p:nvPicPr>
          <p:cNvPr id="2097156" name="图片 1" descr="行标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05740"/>
            <a:ext cx="1546860" cy="421005"/>
          </a:xfrm>
          <a:prstGeom prst="rect">
            <a:avLst/>
          </a:prstGeom>
        </p:spPr>
      </p:pic>
      <p:pic>
        <p:nvPicPr>
          <p:cNvPr id="2097157" name="图片占位符 4" descr="微信图片_20220829225449"/>
          <p:cNvPicPr>
            <a:picLocks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18185" y="1651000"/>
            <a:ext cx="2384425" cy="4608195"/>
          </a:xfrm>
          <a:prstGeom prst="rect">
            <a:avLst/>
          </a:prstGeom>
        </p:spPr>
      </p:pic>
      <p:sp>
        <p:nvSpPr>
          <p:cNvPr id="1048596" name="十字星 13"/>
          <p:cNvSpPr/>
          <p:nvPr/>
        </p:nvSpPr>
        <p:spPr>
          <a:xfrm>
            <a:off x="3789680" y="3034030"/>
            <a:ext cx="162560" cy="210820"/>
          </a:xfrm>
          <a:prstGeom prst="star4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7" name="文本框 14"/>
          <p:cNvSpPr txBox="1"/>
          <p:nvPr/>
        </p:nvSpPr>
        <p:spPr>
          <a:xfrm>
            <a:off x="2922270" y="534035"/>
            <a:ext cx="68433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第一步</a:t>
            </a:r>
            <a:r>
              <a:rPr lang="en-US" altLang="zh-CN" sz="4000"/>
              <a:t>   </a:t>
            </a:r>
            <a:r>
              <a:rPr lang="zh-CN" altLang="en-US" sz="4000"/>
              <a:t>助学贷款申请</a:t>
            </a:r>
            <a:endParaRPr lang="zh-CN" altLang="en-US"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/>
      <p:sp>
        <p:nvSpPr>
          <p:cNvPr id="1048590" name="文本占位符 2"/>
          <p:cNvSpPr>
            <a:spLocks noGrp="1"/>
          </p:cNvSpPr>
          <p:nvPr>
            <p:ph type="body" sz="half" idx="2"/>
          </p:nvPr>
        </p:nvSpPr>
        <p:spPr>
          <a:xfrm>
            <a:off x="4951095" y="1704340"/>
            <a:ext cx="5639435" cy="2523490"/>
          </a:xfrm>
        </p:spPr>
        <p:txBody>
          <a:bodyPr>
            <a:noAutofit/>
          </a:bodyPr>
          <a:p>
            <a:r>
              <a:rPr lang="en-US" altLang="zh-CN" sz="2800"/>
              <a:t>  </a:t>
            </a:r>
            <a:r>
              <a:rPr lang="zh-CN" altLang="en-US" sz="2400"/>
              <a:t>申请信息提交后，等待初步审核并及时关注群消息，待审核成功后，登录手机银行助学贷款模块进行合同的签署，签署成功后如左图。</a:t>
            </a:r>
            <a:endParaRPr lang="zh-CN" altLang="en-US" sz="2400"/>
          </a:p>
        </p:txBody>
      </p:sp>
      <p:sp>
        <p:nvSpPr>
          <p:cNvPr id="1048591" name="标题 3"/>
          <p:cNvSpPr>
            <a:spLocks noGrp="1"/>
          </p:cNvSpPr>
          <p:nvPr>
            <p:ph type="title"/>
          </p:nvPr>
        </p:nvSpPr>
        <p:spPr>
          <a:xfrm>
            <a:off x="2908935" y="671195"/>
            <a:ext cx="6252845" cy="705485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第二步</a:t>
            </a:r>
            <a:r>
              <a:rPr lang="en-US" altLang="zh-CN">
                <a:sym typeface="+mn-ea"/>
              </a:rPr>
              <a:t>   </a:t>
            </a:r>
            <a:r>
              <a:rPr lang="zh-CN" altLang="en-US">
                <a:sym typeface="+mn-ea"/>
              </a:rPr>
              <a:t>助学贷款合同签订</a:t>
            </a:r>
            <a:endParaRPr lang="zh-CN" altLang="en-US"/>
          </a:p>
        </p:txBody>
      </p:sp>
      <p:pic>
        <p:nvPicPr>
          <p:cNvPr id="2097154" name="图片 1" descr="行标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545" y="250190"/>
            <a:ext cx="1546860" cy="421005"/>
          </a:xfrm>
          <a:prstGeom prst="rect">
            <a:avLst/>
          </a:prstGeom>
        </p:spPr>
      </p:pic>
      <p:pic>
        <p:nvPicPr>
          <p:cNvPr id="2097155" name="图片占位符 4" descr="微信图片_20220828214436"/>
          <p:cNvPicPr>
            <a:picLocks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614805" y="1457960"/>
            <a:ext cx="2404745" cy="5210810"/>
          </a:xfrm>
          <a:prstGeom prst="rect">
            <a:avLst/>
          </a:prstGeom>
        </p:spPr>
      </p:pic>
      <p:sp>
        <p:nvSpPr>
          <p:cNvPr id="1048592" name="矩形 5"/>
          <p:cNvSpPr/>
          <p:nvPr/>
        </p:nvSpPr>
        <p:spPr>
          <a:xfrm>
            <a:off x="3039110" y="4013200"/>
            <a:ext cx="311150" cy="2146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3" name="矩形 7"/>
          <p:cNvSpPr/>
          <p:nvPr/>
        </p:nvSpPr>
        <p:spPr>
          <a:xfrm>
            <a:off x="2801620" y="4351655"/>
            <a:ext cx="406400" cy="2425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4" name="文本框 8"/>
          <p:cNvSpPr txBox="1"/>
          <p:nvPr/>
        </p:nvSpPr>
        <p:spPr>
          <a:xfrm>
            <a:off x="5280025" y="4693920"/>
            <a:ext cx="512826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合同签署成功后，即可收到入学确认的验证码，请妥善保存，后续需要提供给学生资助管理中心的老师，请及时关注群消息。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/>
      <p:sp>
        <p:nvSpPr>
          <p:cNvPr id="1048588" name="标题 3"/>
          <p:cNvSpPr>
            <a:spLocks noGrp="1"/>
          </p:cNvSpPr>
          <p:nvPr>
            <p:ph type="title"/>
          </p:nvPr>
        </p:nvSpPr>
        <p:spPr>
          <a:xfrm>
            <a:off x="3799275" y="531565"/>
            <a:ext cx="10969200" cy="705600"/>
          </a:xfrm>
        </p:spPr>
        <p:txBody>
          <a:bodyPr>
            <a:noAutofit/>
          </a:bodyPr>
          <a:p>
            <a:r>
              <a:rPr lang="zh-CN" altLang="zh-CN" sz="3200">
                <a:solidFill>
                  <a:schemeClr val="tx1"/>
                </a:solidFill>
                <a:latin typeface="+mj-ea"/>
              </a:rPr>
              <a:t>常见问题</a:t>
            </a:r>
            <a:endParaRPr lang="zh-CN" altLang="zh-CN" sz="320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2097153" name="图片 1" descr="行标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545" y="279400"/>
            <a:ext cx="1546860" cy="421005"/>
          </a:xfrm>
          <a:prstGeom prst="rect">
            <a:avLst/>
          </a:prstGeom>
        </p:spPr>
      </p:pic>
      <p:sp>
        <p:nvSpPr>
          <p:cNvPr id="1048589" name="文本框 2"/>
          <p:cNvSpPr txBox="1"/>
          <p:nvPr/>
        </p:nvSpPr>
        <p:spPr>
          <a:xfrm>
            <a:off x="741045" y="1517650"/>
            <a:ext cx="107099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/>
              <a:t>1</a:t>
            </a:r>
            <a:r>
              <a:rPr lang="zh-CN" altLang="en-US"/>
              <a:t>、手机号变更、密码忘记不能登陆手机银行怎么办？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en-US" altLang="zh-CN"/>
              <a:t>    </a:t>
            </a: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</a:t>
            </a:r>
            <a:r>
              <a:rPr lang="zh-CN" altLang="en-US">
                <a:sym typeface="+mn-ea"/>
              </a:rPr>
              <a:t>手机号变更的待中国银行工作人员入校办理变更手机号业务。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sym typeface="+mn-ea"/>
              </a:rPr>
              <a:t>    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）密码忘记可以通过手机银行重置密码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、上传身份证出现闪退、上传不成功怎么办？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ym typeface="+mn-ea"/>
              </a:rPr>
              <a:t>检查自己的</a:t>
            </a:r>
            <a:r>
              <a:rPr lang="en-US" altLang="zh-CN">
                <a:sym typeface="+mn-ea"/>
              </a:rPr>
              <a:t>APP</a:t>
            </a:r>
            <a:r>
              <a:rPr lang="zh-CN" altLang="en-US">
                <a:sym typeface="+mn-ea"/>
              </a:rPr>
              <a:t>是否为最新版本，然后切换网络，用自己的数据流量。还不能解决问题，换同学手机试试。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、户口本没有原件怎么办？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ym typeface="+mn-ea"/>
              </a:rPr>
              <a:t>可以拜托家里拍照片过来，然后再上传。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、人脸识别不通过？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ym typeface="+mn-ea"/>
              </a:rPr>
              <a:t> 注意周围光线，不要逆光操作，尽量与身份证照片外貌保持一致（例如：身份证上戴眼镜了，人脸识别也戴眼镜）。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/>
      <p:sp>
        <p:nvSpPr>
          <p:cNvPr id="1048587" name="标题 3"/>
          <p:cNvSpPr>
            <a:spLocks noGrp="1"/>
          </p:cNvSpPr>
          <p:nvPr>
            <p:ph type="title"/>
          </p:nvPr>
        </p:nvSpPr>
        <p:spPr>
          <a:xfrm>
            <a:off x="3891985" y="2628335"/>
            <a:ext cx="10969200" cy="705600"/>
          </a:xfrm>
        </p:spPr>
        <p:txBody>
          <a:bodyPr>
            <a:noAutofit/>
          </a:bodyPr>
          <a:p>
            <a:r>
              <a:rPr lang="zh-CN" altLang="en-US" sz="6600">
                <a:solidFill>
                  <a:schemeClr val="tx1"/>
                </a:solidFill>
                <a:latin typeface="+mj-ea"/>
              </a:rPr>
              <a:t>谢谢聆听！</a:t>
            </a:r>
            <a:endParaRPr lang="zh-CN" altLang="en-US" sz="660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2097152" name="图片 1" descr="行标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545" y="279400"/>
            <a:ext cx="1546860" cy="4210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12590.532283464567,&quot;width&quot;:12590.532283464567}"/>
</p:tagLst>
</file>

<file path=ppt/tags/tag64.xml><?xml version="1.0" encoding="utf-8"?>
<p:tagLst xmlns:p="http://schemas.openxmlformats.org/presentationml/2006/main">
  <p:tag name="KSO_WPP_MARK_KEY" val="64e0318a-38d7-4f81-bd87-c79cf4ce71da"/>
  <p:tag name="COMMONDATA" val="eyJoZGlkIjoiY2FiNGIzMTJmZjM5MTFmODg2ZTczNGMyOWQ0NDNlMDc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WPS 演示</Application>
  <PresentationFormat/>
  <Paragraphs>45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Wingdings</vt:lpstr>
      <vt:lpstr>AaHeiTi-Li</vt:lpstr>
      <vt:lpstr>Noto Sans S Chinese DemiLight</vt:lpstr>
      <vt:lpstr>微软雅黑</vt:lpstr>
      <vt:lpstr>Arial Unicode MS</vt:lpstr>
      <vt:lpstr>Calibri</vt:lpstr>
      <vt:lpstr>叶根友毛笔行书2.0版</vt:lpstr>
      <vt:lpstr>Office 主题​​</vt:lpstr>
      <vt:lpstr>中国银行馨名园支行客户经理-潘彤鹤</vt:lpstr>
      <vt:lpstr>领取福利篇</vt:lpstr>
      <vt:lpstr>国家助学贷款定义及重要信息点</vt:lpstr>
      <vt:lpstr>登录手机银行-搜索“贷款”-点击“贷款”进入，点击下方的“国家助学贷款”-点“申请”-根据自己情况填写并按照提示进行操作直至提交成功。    注意事项： 1、“学制”、“入学年份”按照实际填写； 2、“院系”、“专业”、“班级”、“学号”必须填，不能填错。 3、家庭成员信息按实际家庭人员数填写，“家庭特殊情况说明”要填写详细且真实； 4、上传身份证必须是身份证原件，拍照清晰。 5、上传学生证时，要拍摄学生证的每一页并且学生证已注册</vt:lpstr>
      <vt:lpstr>第二步   助学贷款合同签订</vt:lpstr>
      <vt:lpstr>常见问题</vt:lpstr>
      <vt:lpstr>谢谢聆听！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南开大学</dc:title>
  <dc:creator>PDHM00</dc:creator>
  <cp:lastModifiedBy>5443064</cp:lastModifiedBy>
  <cp:revision>5</cp:revision>
  <dcterms:created xsi:type="dcterms:W3CDTF">2022-10-20T13:07:00Z</dcterms:created>
  <dcterms:modified xsi:type="dcterms:W3CDTF">2023-08-22T06:58:18Z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548725B45DA24DD19ED996BA30A00E60</vt:lpwstr>
  </property>
</Properties>
</file>